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8"/>
  </p:notesMasterIdLst>
  <p:handoutMasterIdLst>
    <p:handoutMasterId r:id="rId39"/>
  </p:handoutMasterIdLst>
  <p:sldIdLst>
    <p:sldId id="417" r:id="rId5"/>
    <p:sldId id="415" r:id="rId6"/>
    <p:sldId id="414" r:id="rId7"/>
    <p:sldId id="413" r:id="rId8"/>
    <p:sldId id="412" r:id="rId9"/>
    <p:sldId id="411" r:id="rId10"/>
    <p:sldId id="410" r:id="rId11"/>
    <p:sldId id="409" r:id="rId12"/>
    <p:sldId id="419" r:id="rId13"/>
    <p:sldId id="408" r:id="rId14"/>
    <p:sldId id="420" r:id="rId15"/>
    <p:sldId id="421" r:id="rId16"/>
    <p:sldId id="422" r:id="rId17"/>
    <p:sldId id="423" r:id="rId18"/>
    <p:sldId id="424" r:id="rId19"/>
    <p:sldId id="425" r:id="rId20"/>
    <p:sldId id="426" r:id="rId21"/>
    <p:sldId id="427" r:id="rId22"/>
    <p:sldId id="428" r:id="rId23"/>
    <p:sldId id="429" r:id="rId24"/>
    <p:sldId id="430" r:id="rId25"/>
    <p:sldId id="431" r:id="rId26"/>
    <p:sldId id="432" r:id="rId27"/>
    <p:sldId id="433" r:id="rId28"/>
    <p:sldId id="434" r:id="rId29"/>
    <p:sldId id="435" r:id="rId30"/>
    <p:sldId id="436" r:id="rId31"/>
    <p:sldId id="437" r:id="rId32"/>
    <p:sldId id="438" r:id="rId33"/>
    <p:sldId id="441" r:id="rId34"/>
    <p:sldId id="442" r:id="rId35"/>
    <p:sldId id="443" r:id="rId36"/>
    <p:sldId id="444" r:id="rId37"/>
  </p:sldIdLst>
  <p:sldSz cx="12192000" cy="6858000"/>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3192" autoAdjust="0"/>
  </p:normalViewPr>
  <p:slideViewPr>
    <p:cSldViewPr snapToGrid="0">
      <p:cViewPr varScale="1">
        <p:scale>
          <a:sx n="68" d="100"/>
          <a:sy n="68" d="100"/>
        </p:scale>
        <p:origin x="1589"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225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E99D8DD-5643-4A3F-B82F-8270836F3131}"/>
              </a:ext>
            </a:extLst>
          </p:cNvPr>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120A3CD-BCBE-4F0D-92C4-7410B1D351D2}"/>
              </a:ext>
            </a:extLst>
          </p:cNvPr>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62965EB5-C224-4756-AE14-6AE1C72367B3}" type="datetimeFigureOut">
              <a:rPr lang="en-US" smtClean="0"/>
              <a:t>5/19/2026</a:t>
            </a:fld>
            <a:endParaRPr lang="en-US"/>
          </a:p>
        </p:txBody>
      </p:sp>
      <p:sp>
        <p:nvSpPr>
          <p:cNvPr id="4" name="Footer Placeholder 3">
            <a:extLst>
              <a:ext uri="{FF2B5EF4-FFF2-40B4-BE49-F238E27FC236}">
                <a16:creationId xmlns:a16="http://schemas.microsoft.com/office/drawing/2014/main" id="{318F871A-5AD7-4070-A37D-B2C765D88B84}"/>
              </a:ext>
            </a:extLst>
          </p:cNvPr>
          <p:cNvSpPr>
            <a:spLocks noGrp="1"/>
          </p:cNvSpPr>
          <p:nvPr>
            <p:ph type="ftr" sz="quarter" idx="2"/>
          </p:nvPr>
        </p:nvSpPr>
        <p:spPr>
          <a:xfrm>
            <a:off x="0" y="8761413"/>
            <a:ext cx="3038475"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D5DF267-6F89-40BA-A72B-CCA877C3C6CB}"/>
              </a:ext>
            </a:extLst>
          </p:cNvPr>
          <p:cNvSpPr>
            <a:spLocks noGrp="1"/>
          </p:cNvSpPr>
          <p:nvPr>
            <p:ph type="sldNum" sz="quarter" idx="3"/>
          </p:nvPr>
        </p:nvSpPr>
        <p:spPr>
          <a:xfrm>
            <a:off x="3970338" y="8761413"/>
            <a:ext cx="3038475" cy="461962"/>
          </a:xfrm>
          <a:prstGeom prst="rect">
            <a:avLst/>
          </a:prstGeom>
        </p:spPr>
        <p:txBody>
          <a:bodyPr vert="horz" lIns="91440" tIns="45720" rIns="91440" bIns="45720" rtlCol="0" anchor="b"/>
          <a:lstStyle>
            <a:lvl1pPr algn="r">
              <a:defRPr sz="1200"/>
            </a:lvl1pPr>
          </a:lstStyle>
          <a:p>
            <a:fld id="{1EF99846-7187-42BC-94B4-B25E3DCE29BC}" type="slidenum">
              <a:rPr lang="en-US" smtClean="0"/>
              <a:t>‹#›</a:t>
            </a:fld>
            <a:endParaRPr lang="en-US"/>
          </a:p>
        </p:txBody>
      </p:sp>
    </p:spTree>
    <p:extLst>
      <p:ext uri="{BB962C8B-B14F-4D97-AF65-F5344CB8AC3E}">
        <p14:creationId xmlns:p14="http://schemas.microsoft.com/office/powerpoint/2010/main" val="31834281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2771"/>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970938" y="0"/>
            <a:ext cx="3037840" cy="462771"/>
          </a:xfrm>
          <a:prstGeom prst="rect">
            <a:avLst/>
          </a:prstGeom>
        </p:spPr>
        <p:txBody>
          <a:bodyPr vert="horz" lIns="92757" tIns="46378" rIns="92757" bIns="46378" rtlCol="0"/>
          <a:lstStyle>
            <a:lvl1pPr algn="r">
              <a:defRPr sz="1200"/>
            </a:lvl1pPr>
          </a:lstStyle>
          <a:p>
            <a:fld id="{78AA97CD-D68F-45CA-B409-26C48E26F734}" type="datetimeFigureOut">
              <a:rPr lang="en-US" smtClean="0"/>
              <a:t>5/19/2026</a:t>
            </a:fld>
            <a:endParaRPr lang="en-US"/>
          </a:p>
        </p:txBody>
      </p:sp>
      <p:sp>
        <p:nvSpPr>
          <p:cNvPr id="4" name="Slide Image Placeholder 3"/>
          <p:cNvSpPr>
            <a:spLocks noGrp="1" noRot="1" noChangeAspect="1"/>
          </p:cNvSpPr>
          <p:nvPr>
            <p:ph type="sldImg" idx="2"/>
          </p:nvPr>
        </p:nvSpPr>
        <p:spPr>
          <a:xfrm>
            <a:off x="738188" y="1152525"/>
            <a:ext cx="5534025" cy="3113088"/>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701040" y="4438749"/>
            <a:ext cx="5608320" cy="3631704"/>
          </a:xfrm>
          <a:prstGeom prst="rect">
            <a:avLst/>
          </a:prstGeom>
        </p:spPr>
        <p:txBody>
          <a:bodyPr vert="horz" lIns="92757" tIns="46378" rIns="92757" bIns="4637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60606"/>
            <a:ext cx="3037840" cy="462770"/>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6"/>
            <a:ext cx="3037840" cy="462770"/>
          </a:xfrm>
          <a:prstGeom prst="rect">
            <a:avLst/>
          </a:prstGeom>
        </p:spPr>
        <p:txBody>
          <a:bodyPr vert="horz" lIns="92757" tIns="46378" rIns="92757" bIns="46378" rtlCol="0" anchor="b"/>
          <a:lstStyle>
            <a:lvl1pPr algn="r">
              <a:defRPr sz="1200"/>
            </a:lvl1pPr>
          </a:lstStyle>
          <a:p>
            <a:fld id="{8DAF8402-A386-4FBE-AE97-90AA6F3F31F0}" type="slidenum">
              <a:rPr lang="en-US" smtClean="0"/>
              <a:t>‹#›</a:t>
            </a:fld>
            <a:endParaRPr lang="en-US"/>
          </a:p>
        </p:txBody>
      </p:sp>
    </p:spTree>
    <p:extLst>
      <p:ext uri="{BB962C8B-B14F-4D97-AF65-F5344CB8AC3E}">
        <p14:creationId xmlns:p14="http://schemas.microsoft.com/office/powerpoint/2010/main" val="3750989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1</a:t>
            </a:fld>
            <a:endParaRPr lang="en-US"/>
          </a:p>
        </p:txBody>
      </p:sp>
    </p:spTree>
    <p:extLst>
      <p:ext uri="{BB962C8B-B14F-4D97-AF65-F5344CB8AC3E}">
        <p14:creationId xmlns:p14="http://schemas.microsoft.com/office/powerpoint/2010/main" val="2967550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10</a:t>
            </a:fld>
            <a:endParaRPr lang="en-US"/>
          </a:p>
        </p:txBody>
      </p:sp>
    </p:spTree>
    <p:extLst>
      <p:ext uri="{BB962C8B-B14F-4D97-AF65-F5344CB8AC3E}">
        <p14:creationId xmlns:p14="http://schemas.microsoft.com/office/powerpoint/2010/main" val="2603864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13</a:t>
            </a:fld>
            <a:endParaRPr lang="en-US"/>
          </a:p>
        </p:txBody>
      </p:sp>
    </p:spTree>
    <p:extLst>
      <p:ext uri="{BB962C8B-B14F-4D97-AF65-F5344CB8AC3E}">
        <p14:creationId xmlns:p14="http://schemas.microsoft.com/office/powerpoint/2010/main" val="1868429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20</a:t>
            </a:fld>
            <a:endParaRPr lang="en-US"/>
          </a:p>
        </p:txBody>
      </p:sp>
    </p:spTree>
    <p:extLst>
      <p:ext uri="{BB962C8B-B14F-4D97-AF65-F5344CB8AC3E}">
        <p14:creationId xmlns:p14="http://schemas.microsoft.com/office/powerpoint/2010/main" val="229515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24</a:t>
            </a:fld>
            <a:endParaRPr lang="en-US"/>
          </a:p>
        </p:txBody>
      </p:sp>
    </p:spTree>
    <p:extLst>
      <p:ext uri="{BB962C8B-B14F-4D97-AF65-F5344CB8AC3E}">
        <p14:creationId xmlns:p14="http://schemas.microsoft.com/office/powerpoint/2010/main" val="3000355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26</a:t>
            </a:fld>
            <a:endParaRPr lang="en-US"/>
          </a:p>
        </p:txBody>
      </p:sp>
    </p:spTree>
    <p:extLst>
      <p:ext uri="{BB962C8B-B14F-4D97-AF65-F5344CB8AC3E}">
        <p14:creationId xmlns:p14="http://schemas.microsoft.com/office/powerpoint/2010/main" val="959913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27</a:t>
            </a:fld>
            <a:endParaRPr lang="en-US"/>
          </a:p>
        </p:txBody>
      </p:sp>
    </p:spTree>
    <p:extLst>
      <p:ext uri="{BB962C8B-B14F-4D97-AF65-F5344CB8AC3E}">
        <p14:creationId xmlns:p14="http://schemas.microsoft.com/office/powerpoint/2010/main" val="20044566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28</a:t>
            </a:fld>
            <a:endParaRPr lang="en-US"/>
          </a:p>
        </p:txBody>
      </p:sp>
    </p:spTree>
    <p:extLst>
      <p:ext uri="{BB962C8B-B14F-4D97-AF65-F5344CB8AC3E}">
        <p14:creationId xmlns:p14="http://schemas.microsoft.com/office/powerpoint/2010/main" val="12342329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29</a:t>
            </a:fld>
            <a:endParaRPr lang="en-US"/>
          </a:p>
        </p:txBody>
      </p:sp>
    </p:spTree>
    <p:extLst>
      <p:ext uri="{BB962C8B-B14F-4D97-AF65-F5344CB8AC3E}">
        <p14:creationId xmlns:p14="http://schemas.microsoft.com/office/powerpoint/2010/main" val="3787975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2</a:t>
            </a:fld>
            <a:endParaRPr lang="en-US"/>
          </a:p>
        </p:txBody>
      </p:sp>
    </p:spTree>
    <p:extLst>
      <p:ext uri="{BB962C8B-B14F-4D97-AF65-F5344CB8AC3E}">
        <p14:creationId xmlns:p14="http://schemas.microsoft.com/office/powerpoint/2010/main" val="176719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3</a:t>
            </a:fld>
            <a:endParaRPr lang="en-US"/>
          </a:p>
        </p:txBody>
      </p:sp>
    </p:spTree>
    <p:extLst>
      <p:ext uri="{BB962C8B-B14F-4D97-AF65-F5344CB8AC3E}">
        <p14:creationId xmlns:p14="http://schemas.microsoft.com/office/powerpoint/2010/main" val="306999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4</a:t>
            </a:fld>
            <a:endParaRPr lang="en-US"/>
          </a:p>
        </p:txBody>
      </p:sp>
    </p:spTree>
    <p:extLst>
      <p:ext uri="{BB962C8B-B14F-4D97-AF65-F5344CB8AC3E}">
        <p14:creationId xmlns:p14="http://schemas.microsoft.com/office/powerpoint/2010/main" val="2025967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5</a:t>
            </a:fld>
            <a:endParaRPr lang="en-US"/>
          </a:p>
        </p:txBody>
      </p:sp>
    </p:spTree>
    <p:extLst>
      <p:ext uri="{BB962C8B-B14F-4D97-AF65-F5344CB8AC3E}">
        <p14:creationId xmlns:p14="http://schemas.microsoft.com/office/powerpoint/2010/main" val="169942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6</a:t>
            </a:fld>
            <a:endParaRPr lang="en-US"/>
          </a:p>
        </p:txBody>
      </p:sp>
    </p:spTree>
    <p:extLst>
      <p:ext uri="{BB962C8B-B14F-4D97-AF65-F5344CB8AC3E}">
        <p14:creationId xmlns:p14="http://schemas.microsoft.com/office/powerpoint/2010/main" val="237832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7</a:t>
            </a:fld>
            <a:endParaRPr lang="en-US"/>
          </a:p>
        </p:txBody>
      </p:sp>
    </p:spTree>
    <p:extLst>
      <p:ext uri="{BB962C8B-B14F-4D97-AF65-F5344CB8AC3E}">
        <p14:creationId xmlns:p14="http://schemas.microsoft.com/office/powerpoint/2010/main" val="1596191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8</a:t>
            </a:fld>
            <a:endParaRPr lang="en-US"/>
          </a:p>
        </p:txBody>
      </p:sp>
    </p:spTree>
    <p:extLst>
      <p:ext uri="{BB962C8B-B14F-4D97-AF65-F5344CB8AC3E}">
        <p14:creationId xmlns:p14="http://schemas.microsoft.com/office/powerpoint/2010/main" val="4147625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AF8402-A386-4FBE-AE97-90AA6F3F31F0}" type="slidenum">
              <a:rPr lang="en-US" smtClean="0"/>
              <a:t>9</a:t>
            </a:fld>
            <a:endParaRPr lang="en-US"/>
          </a:p>
        </p:txBody>
      </p:sp>
    </p:spTree>
    <p:extLst>
      <p:ext uri="{BB962C8B-B14F-4D97-AF65-F5344CB8AC3E}">
        <p14:creationId xmlns:p14="http://schemas.microsoft.com/office/powerpoint/2010/main" val="3100257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863600" y="234315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ctr" rtl="0">
              <a:spcBef>
                <a:spcPct val="0"/>
              </a:spcBef>
              <a:buNone/>
              <a:defRPr sz="4000" b="1">
                <a:ln>
                  <a:noFill/>
                </a:ln>
                <a:solidFill>
                  <a:schemeClr val="tx1"/>
                </a:solidFill>
                <a:effectLst/>
                <a:latin typeface="Arial" panose="020B0604020202020204" pitchFamily="34" charset="0"/>
                <a:ea typeface="+mj-ea"/>
                <a:cs typeface="Arial" panose="020B0604020202020204" pitchFamily="34" charset="0"/>
              </a:defRPr>
            </a:lvl1pPr>
          </a:lstStyle>
          <a:p>
            <a:r>
              <a:rPr lang="en-US" dirty="0"/>
              <a:t>Presentation Title</a:t>
            </a:r>
          </a:p>
        </p:txBody>
      </p:sp>
      <p:sp>
        <p:nvSpPr>
          <p:cNvPr id="17" name="Subtitle 16"/>
          <p:cNvSpPr>
            <a:spLocks noGrp="1"/>
          </p:cNvSpPr>
          <p:nvPr>
            <p:ph type="subTitle" idx="1" hasCustomPrompt="1"/>
          </p:nvPr>
        </p:nvSpPr>
        <p:spPr>
          <a:xfrm>
            <a:off x="863600" y="4933950"/>
            <a:ext cx="10472928" cy="531934"/>
          </a:xfrm>
        </p:spPr>
        <p:txBody>
          <a:bodyPr lIns="0" rIns="18288"/>
          <a:lstStyle>
            <a:lvl1pPr marL="0" marR="45720" indent="0" algn="ctr" defTabSz="914400" rtl="0" eaLnBrk="0" fontAlgn="base" latinLnBrk="0" hangingPunct="0">
              <a:lnSpc>
                <a:spcPct val="100000"/>
              </a:lnSpc>
              <a:spcBef>
                <a:spcPct val="20000"/>
              </a:spcBef>
              <a:spcAft>
                <a:spcPct val="0"/>
              </a:spcAft>
              <a:buClrTx/>
              <a:buSzPct val="95000"/>
              <a:buFont typeface="Wingdings 2" panose="05020102010507070707" pitchFamily="18" charset="2"/>
              <a:buNone/>
              <a:tabLst/>
              <a:defRPr b="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marL="0" marR="45720" lvl="0" indent="0" algn="ctr" defTabSz="914400" rtl="0" eaLnBrk="0" fontAlgn="base" latinLnBrk="0" hangingPunct="0">
              <a:lnSpc>
                <a:spcPct val="100000"/>
              </a:lnSpc>
              <a:spcBef>
                <a:spcPct val="20000"/>
              </a:spcBef>
              <a:spcAft>
                <a:spcPct val="0"/>
              </a:spcAft>
              <a:buClrTx/>
              <a:buSzPct val="95000"/>
              <a:buFont typeface="Wingdings 2" panose="05020102010507070707" pitchFamily="18" charset="2"/>
              <a:buNone/>
              <a:tabLst/>
              <a:defRPr/>
            </a:pPr>
            <a:r>
              <a:rPr lang="en-US" dirty="0"/>
              <a:t>Presented by:</a:t>
            </a:r>
          </a:p>
          <a:p>
            <a:pPr marL="0" marR="45720" lvl="0" indent="0" algn="ctr" defTabSz="914400" rtl="0" eaLnBrk="0" fontAlgn="base" latinLnBrk="0" hangingPunct="0">
              <a:lnSpc>
                <a:spcPct val="100000"/>
              </a:lnSpc>
              <a:spcBef>
                <a:spcPct val="20000"/>
              </a:spcBef>
              <a:spcAft>
                <a:spcPct val="0"/>
              </a:spcAft>
              <a:buClrTx/>
              <a:buSzPct val="95000"/>
              <a:buFont typeface="Wingdings 2" panose="05020102010507070707" pitchFamily="18" charset="2"/>
              <a:buNone/>
              <a:tabLst/>
              <a:defRPr/>
            </a:pPr>
            <a:r>
              <a:rPr lang="en-US" dirty="0"/>
              <a:t>Staff Name, Job Title</a:t>
            </a:r>
          </a:p>
        </p:txBody>
      </p:sp>
      <p:pic>
        <p:nvPicPr>
          <p:cNvPr id="3" name="Picture 2">
            <a:extLst>
              <a:ext uri="{FF2B5EF4-FFF2-40B4-BE49-F238E27FC236}">
                <a16:creationId xmlns:a16="http://schemas.microsoft.com/office/drawing/2014/main" id="{C4094E82-2724-4C45-9D32-659E328BA49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743557" y="345240"/>
            <a:ext cx="4404149" cy="1997909"/>
          </a:xfrm>
          <a:prstGeom prst="rect">
            <a:avLst/>
          </a:prstGeom>
        </p:spPr>
      </p:pic>
    </p:spTree>
    <p:extLst>
      <p:ext uri="{BB962C8B-B14F-4D97-AF65-F5344CB8AC3E}">
        <p14:creationId xmlns:p14="http://schemas.microsoft.com/office/powerpoint/2010/main" val="1665590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1086"/>
            <a:ext cx="10972800" cy="1143000"/>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09600" y="1261400"/>
            <a:ext cx="10972800" cy="43894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1314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without logo">
    <p:spTree>
      <p:nvGrpSpPr>
        <p:cNvPr id="1" name=""/>
        <p:cNvGrpSpPr/>
        <p:nvPr/>
      </p:nvGrpSpPr>
      <p:grpSpPr>
        <a:xfrm>
          <a:off x="0" y="0"/>
          <a:ext cx="0" cy="0"/>
          <a:chOff x="0" y="0"/>
          <a:chExt cx="0" cy="0"/>
        </a:xfrm>
      </p:grpSpPr>
      <p:sp>
        <p:nvSpPr>
          <p:cNvPr id="2" name="Title 1"/>
          <p:cNvSpPr>
            <a:spLocks noGrp="1"/>
          </p:cNvSpPr>
          <p:nvPr>
            <p:ph type="title"/>
          </p:nvPr>
        </p:nvSpPr>
        <p:spPr>
          <a:xfrm>
            <a:off x="609600" y="89988"/>
            <a:ext cx="10972800" cy="1143000"/>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09600" y="1320302"/>
            <a:ext cx="10972800" cy="43894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529EFD83-8E1A-4397-922A-4C4F39DC505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11558" y="5651324"/>
            <a:ext cx="2212428" cy="1003651"/>
          </a:xfrm>
          <a:prstGeom prst="rect">
            <a:avLst/>
          </a:prstGeom>
        </p:spPr>
      </p:pic>
    </p:spTree>
    <p:extLst>
      <p:ext uri="{BB962C8B-B14F-4D97-AF65-F5344CB8AC3E}">
        <p14:creationId xmlns:p14="http://schemas.microsoft.com/office/powerpoint/2010/main" val="3722483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02D86C4-A125-48A4-AB57-71EA8B06A10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11558" y="5651324"/>
            <a:ext cx="2212428" cy="1003651"/>
          </a:xfrm>
          <a:prstGeom prst="rect">
            <a:avLst/>
          </a:prstGeom>
        </p:spPr>
      </p:pic>
    </p:spTree>
    <p:extLst>
      <p:ext uri="{BB962C8B-B14F-4D97-AF65-F5344CB8AC3E}">
        <p14:creationId xmlns:p14="http://schemas.microsoft.com/office/powerpoint/2010/main" val="2417460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without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9824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Title Placeholder 8">
            <a:extLst>
              <a:ext uri="{FF2B5EF4-FFF2-40B4-BE49-F238E27FC236}">
                <a16:creationId xmlns:a16="http://schemas.microsoft.com/office/drawing/2014/main" id="{94398A54-C272-496A-99AF-DA187A5CD645}"/>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dirty="0"/>
              <a:t>Click to edit Master title style</a:t>
            </a:r>
          </a:p>
        </p:txBody>
      </p:sp>
      <p:sp>
        <p:nvSpPr>
          <p:cNvPr id="1029" name="Text Placeholder 29">
            <a:extLst>
              <a:ext uri="{FF2B5EF4-FFF2-40B4-BE49-F238E27FC236}">
                <a16:creationId xmlns:a16="http://schemas.microsoft.com/office/drawing/2014/main" id="{18F5C43D-DD1B-4910-919C-A006EA1D78CE}"/>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Tree>
    <p:extLst>
      <p:ext uri="{BB962C8B-B14F-4D97-AF65-F5344CB8AC3E}">
        <p14:creationId xmlns:p14="http://schemas.microsoft.com/office/powerpoint/2010/main" val="2680659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 id="2147483667" r:id="rId4"/>
    <p:sldLayoutId id="2147483669" r:id="rId5"/>
  </p:sldLayoutIdLst>
  <p:txStyles>
    <p:titleStyle>
      <a:lvl1pPr algn="l" rtl="0" eaLnBrk="0" fontAlgn="base" hangingPunct="0">
        <a:spcBef>
          <a:spcPct val="0"/>
        </a:spcBef>
        <a:spcAft>
          <a:spcPct val="0"/>
        </a:spcAft>
        <a:defRPr sz="5000" kern="1200">
          <a:solidFill>
            <a:schemeClr val="tx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5000">
          <a:solidFill>
            <a:schemeClr val="tx2"/>
          </a:solidFill>
          <a:latin typeface="Rockwell" pitchFamily="18" charset="0"/>
        </a:defRPr>
      </a:lvl2pPr>
      <a:lvl3pPr algn="l" rtl="0" eaLnBrk="0" fontAlgn="base" hangingPunct="0">
        <a:spcBef>
          <a:spcPct val="0"/>
        </a:spcBef>
        <a:spcAft>
          <a:spcPct val="0"/>
        </a:spcAft>
        <a:defRPr sz="5000">
          <a:solidFill>
            <a:schemeClr val="tx2"/>
          </a:solidFill>
          <a:latin typeface="Rockwell" pitchFamily="18" charset="0"/>
        </a:defRPr>
      </a:lvl3pPr>
      <a:lvl4pPr algn="l" rtl="0" eaLnBrk="0" fontAlgn="base" hangingPunct="0">
        <a:spcBef>
          <a:spcPct val="0"/>
        </a:spcBef>
        <a:spcAft>
          <a:spcPct val="0"/>
        </a:spcAft>
        <a:defRPr sz="5000">
          <a:solidFill>
            <a:schemeClr val="tx2"/>
          </a:solidFill>
          <a:latin typeface="Rockwell" pitchFamily="18" charset="0"/>
        </a:defRPr>
      </a:lvl4pPr>
      <a:lvl5pPr algn="l" rtl="0" eaLnBrk="0" fontAlgn="base" hangingPunct="0">
        <a:spcBef>
          <a:spcPct val="0"/>
        </a:spcBef>
        <a:spcAft>
          <a:spcPct val="0"/>
        </a:spcAft>
        <a:defRPr sz="5000">
          <a:solidFill>
            <a:schemeClr val="tx2"/>
          </a:solidFill>
          <a:latin typeface="Rockwell" pitchFamily="18" charset="0"/>
        </a:defRPr>
      </a:lvl5pPr>
      <a:lvl6pPr marL="457200" algn="l" rtl="0" fontAlgn="base">
        <a:spcBef>
          <a:spcPct val="0"/>
        </a:spcBef>
        <a:spcAft>
          <a:spcPct val="0"/>
        </a:spcAft>
        <a:defRPr sz="5000">
          <a:solidFill>
            <a:schemeClr val="tx2"/>
          </a:solidFill>
          <a:latin typeface="Rockwell" pitchFamily="18" charset="0"/>
        </a:defRPr>
      </a:lvl6pPr>
      <a:lvl7pPr marL="914400" algn="l" rtl="0" fontAlgn="base">
        <a:spcBef>
          <a:spcPct val="0"/>
        </a:spcBef>
        <a:spcAft>
          <a:spcPct val="0"/>
        </a:spcAft>
        <a:defRPr sz="5000">
          <a:solidFill>
            <a:schemeClr val="tx2"/>
          </a:solidFill>
          <a:latin typeface="Rockwell" pitchFamily="18" charset="0"/>
        </a:defRPr>
      </a:lvl7pPr>
      <a:lvl8pPr marL="1371600" algn="l" rtl="0" fontAlgn="base">
        <a:spcBef>
          <a:spcPct val="0"/>
        </a:spcBef>
        <a:spcAft>
          <a:spcPct val="0"/>
        </a:spcAft>
        <a:defRPr sz="5000">
          <a:solidFill>
            <a:schemeClr val="tx2"/>
          </a:solidFill>
          <a:latin typeface="Rockwell" pitchFamily="18" charset="0"/>
        </a:defRPr>
      </a:lvl8pPr>
      <a:lvl9pPr marL="1828800" algn="l" rtl="0" fontAlgn="base">
        <a:spcBef>
          <a:spcPct val="0"/>
        </a:spcBef>
        <a:spcAft>
          <a:spcPct val="0"/>
        </a:spcAft>
        <a:defRPr sz="5000">
          <a:solidFill>
            <a:schemeClr val="tx2"/>
          </a:solidFill>
          <a:latin typeface="Rockwell" pitchFamily="18" charset="0"/>
        </a:defRPr>
      </a:lvl9pPr>
    </p:titleStyle>
    <p:bodyStyle>
      <a:lvl1pPr marL="273050" indent="-273050" algn="l" rtl="0" eaLnBrk="0" fontAlgn="base" hangingPunct="0">
        <a:spcBef>
          <a:spcPct val="20000"/>
        </a:spcBef>
        <a:spcAft>
          <a:spcPct val="0"/>
        </a:spcAft>
        <a:buClrTx/>
        <a:buSzPct val="95000"/>
        <a:buFont typeface="Wingdings 2" panose="05020102010507070707" pitchFamily="18" charset="2"/>
        <a:buChar char=""/>
        <a:defRPr sz="2800" kern="1200">
          <a:solidFill>
            <a:schemeClr val="tx1"/>
          </a:solidFill>
          <a:latin typeface="Arial" panose="020B0604020202020204" pitchFamily="34" charset="0"/>
          <a:ea typeface="+mn-ea"/>
          <a:cs typeface="Arial" panose="020B0604020202020204" pitchFamily="34" charset="0"/>
        </a:defRPr>
      </a:lvl1pPr>
      <a:lvl2pPr marL="639763" indent="-246063" algn="l" rtl="0" eaLnBrk="0" fontAlgn="base" hangingPunct="0">
        <a:spcBef>
          <a:spcPct val="20000"/>
        </a:spcBef>
        <a:spcAft>
          <a:spcPct val="0"/>
        </a:spcAft>
        <a:buClrTx/>
        <a:buSzPct val="8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2pPr>
      <a:lvl3pPr marL="914400" indent="-246063" algn="l" rtl="0" eaLnBrk="0" fontAlgn="base" hangingPunct="0">
        <a:spcBef>
          <a:spcPct val="20000"/>
        </a:spcBef>
        <a:spcAft>
          <a:spcPct val="0"/>
        </a:spcAft>
        <a:buClrTx/>
        <a:buSzPct val="70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3pPr>
      <a:lvl4pPr marL="1187450"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4pPr>
      <a:lvl5pPr marL="1462088"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aaldef.org/uploads/6-6-22-oca-ghtexasorder.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VOTE@DRTx.org" TargetMode="External"/><Relationship Id="rId2" Type="http://schemas.openxmlformats.org/officeDocument/2006/relationships/hyperlink" Target="mailto:mbroadway@drtx.org" TargetMode="External"/><Relationship Id="rId1" Type="http://schemas.openxmlformats.org/officeDocument/2006/relationships/slideLayout" Target="../slideLayouts/slideLayout2.xml"/><Relationship Id="rId5" Type="http://schemas.openxmlformats.org/officeDocument/2006/relationships/image" Target="../media/image10.jpg"/><Relationship Id="rId4" Type="http://schemas.openxmlformats.org/officeDocument/2006/relationships/hyperlink" Target="http://www.disabilityrightstx.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1B3DA-31F0-489B-95A3-E08D1D65B758}"/>
              </a:ext>
            </a:extLst>
          </p:cNvPr>
          <p:cNvSpPr>
            <a:spLocks noGrp="1"/>
          </p:cNvSpPr>
          <p:nvPr>
            <p:ph type="ctrTitle"/>
          </p:nvPr>
        </p:nvSpPr>
        <p:spPr>
          <a:xfrm>
            <a:off x="861568" y="2343150"/>
            <a:ext cx="10468864" cy="1828800"/>
          </a:xfrm>
        </p:spPr>
        <p:txBody>
          <a:bodyPr/>
          <a:lstStyle/>
          <a:p>
            <a:r>
              <a:rPr lang="en-US" dirty="0"/>
              <a:t>Voters with disabilities:</a:t>
            </a:r>
            <a:br>
              <a:rPr lang="en-US" dirty="0"/>
            </a:br>
            <a:r>
              <a:rPr lang="en-US" dirty="0"/>
              <a:t> Election Worker Training</a:t>
            </a:r>
          </a:p>
        </p:txBody>
      </p:sp>
      <p:sp>
        <p:nvSpPr>
          <p:cNvPr id="3" name="Subtitle 2">
            <a:extLst>
              <a:ext uri="{FF2B5EF4-FFF2-40B4-BE49-F238E27FC236}">
                <a16:creationId xmlns:a16="http://schemas.microsoft.com/office/drawing/2014/main" id="{8510C157-9FE8-4B99-A695-F4A5D46FA4BE}"/>
              </a:ext>
            </a:extLst>
          </p:cNvPr>
          <p:cNvSpPr>
            <a:spLocks noGrp="1"/>
          </p:cNvSpPr>
          <p:nvPr>
            <p:ph type="subTitle" idx="1"/>
          </p:nvPr>
        </p:nvSpPr>
        <p:spPr>
          <a:xfrm>
            <a:off x="859536" y="4933950"/>
            <a:ext cx="10472928" cy="531934"/>
          </a:xfrm>
        </p:spPr>
        <p:txBody>
          <a:bodyPr/>
          <a:lstStyle/>
          <a:p>
            <a:r>
              <a:rPr lang="en-US" dirty="0"/>
              <a:t>Molly Broadway</a:t>
            </a:r>
          </a:p>
        </p:txBody>
      </p:sp>
      <p:sp>
        <p:nvSpPr>
          <p:cNvPr id="4" name="TextBox 3">
            <a:extLst>
              <a:ext uri="{FF2B5EF4-FFF2-40B4-BE49-F238E27FC236}">
                <a16:creationId xmlns:a16="http://schemas.microsoft.com/office/drawing/2014/main" id="{5FEA6AB8-7ECB-4839-8458-7F556795D94B}"/>
              </a:ext>
            </a:extLst>
          </p:cNvPr>
          <p:cNvSpPr txBox="1"/>
          <p:nvPr/>
        </p:nvSpPr>
        <p:spPr>
          <a:xfrm>
            <a:off x="10700657" y="6401897"/>
            <a:ext cx="1578429" cy="338554"/>
          </a:xfrm>
          <a:prstGeom prst="rect">
            <a:avLst/>
          </a:prstGeom>
          <a:noFill/>
          <a:ln>
            <a:noFill/>
          </a:ln>
        </p:spPr>
        <p:txBody>
          <a:bodyPr wrap="square" rtlCol="0">
            <a:spAutoFit/>
          </a:bodyPr>
          <a:lstStyle/>
          <a:p>
            <a:pPr algn="l"/>
            <a:r>
              <a:rPr lang="en-US" sz="1600" b="1" i="1" dirty="0">
                <a:solidFill>
                  <a:schemeClr val="bg1"/>
                </a:solidFill>
              </a:rPr>
              <a:t>Jan. 2026</a:t>
            </a:r>
          </a:p>
        </p:txBody>
      </p:sp>
    </p:spTree>
    <p:extLst>
      <p:ext uri="{BB962C8B-B14F-4D97-AF65-F5344CB8AC3E}">
        <p14:creationId xmlns:p14="http://schemas.microsoft.com/office/powerpoint/2010/main" val="841225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03930-C3F6-4272-9BE2-D6A9C4F98AC8}"/>
              </a:ext>
            </a:extLst>
          </p:cNvPr>
          <p:cNvSpPr>
            <a:spLocks noGrp="1"/>
          </p:cNvSpPr>
          <p:nvPr>
            <p:ph type="title"/>
          </p:nvPr>
        </p:nvSpPr>
        <p:spPr/>
        <p:txBody>
          <a:bodyPr/>
          <a:lstStyle/>
          <a:p>
            <a:pPr algn="ctr"/>
            <a:r>
              <a:rPr lang="en-US" dirty="0"/>
              <a:t>2- Speak Directly to Voter</a:t>
            </a:r>
          </a:p>
        </p:txBody>
      </p:sp>
      <p:sp>
        <p:nvSpPr>
          <p:cNvPr id="3" name="Content Placeholder 2">
            <a:extLst>
              <a:ext uri="{FF2B5EF4-FFF2-40B4-BE49-F238E27FC236}">
                <a16:creationId xmlns:a16="http://schemas.microsoft.com/office/drawing/2014/main" id="{88F92D70-9151-497E-9D0E-84CD200AEDC7}"/>
              </a:ext>
            </a:extLst>
          </p:cNvPr>
          <p:cNvSpPr>
            <a:spLocks noGrp="1"/>
          </p:cNvSpPr>
          <p:nvPr>
            <p:ph idx="1"/>
          </p:nvPr>
        </p:nvSpPr>
        <p:spPr>
          <a:xfrm>
            <a:off x="609600" y="1261400"/>
            <a:ext cx="10972800" cy="5565514"/>
          </a:xfrm>
        </p:spPr>
        <p:txBody>
          <a:bodyPr/>
          <a:lstStyle/>
          <a:p>
            <a:pPr>
              <a:spcAft>
                <a:spcPts val="600"/>
              </a:spcAft>
              <a:buClr>
                <a:schemeClr val="tx1"/>
              </a:buClr>
            </a:pPr>
            <a:r>
              <a:rPr lang="en-US" sz="2400" b="1" dirty="0"/>
              <a:t>Address and speak directly to the voter with the disability.</a:t>
            </a:r>
          </a:p>
          <a:p>
            <a:pPr lvl="1">
              <a:spcAft>
                <a:spcPts val="600"/>
              </a:spcAft>
              <a:buClr>
                <a:schemeClr val="tx1"/>
              </a:buClr>
            </a:pPr>
            <a:r>
              <a:rPr lang="en-US" dirty="0"/>
              <a:t>If the voter brings a companion or interpreter, avoid looking at the companion or interpreter and saying, “tell him” or “tell her.”  Speak to the voter.</a:t>
            </a:r>
          </a:p>
          <a:p>
            <a:pPr lvl="1">
              <a:spcAft>
                <a:spcPts val="600"/>
              </a:spcAft>
              <a:buClr>
                <a:schemeClr val="tx1"/>
              </a:buClr>
            </a:pPr>
            <a:r>
              <a:rPr lang="en-US" dirty="0"/>
              <a:t>If necessary, position yourself on the same eye level as the voter.</a:t>
            </a:r>
          </a:p>
          <a:p>
            <a:pPr>
              <a:spcAft>
                <a:spcPts val="600"/>
              </a:spcAft>
              <a:buClr>
                <a:schemeClr val="tx1"/>
              </a:buClr>
            </a:pPr>
            <a:r>
              <a:rPr lang="en-US" sz="2400" b="1" dirty="0"/>
              <a:t>Greet everyone with a smile.</a:t>
            </a:r>
          </a:p>
          <a:p>
            <a:pPr lvl="1">
              <a:spcAft>
                <a:spcPts val="600"/>
              </a:spcAft>
              <a:buClr>
                <a:schemeClr val="tx1"/>
              </a:buClr>
            </a:pPr>
            <a:r>
              <a:rPr lang="en-US" dirty="0"/>
              <a:t>Say hello and goodbye to the person with a disability to make it clear when the interaction has started and is over.</a:t>
            </a:r>
          </a:p>
          <a:p>
            <a:pPr>
              <a:spcAft>
                <a:spcPts val="600"/>
              </a:spcAft>
              <a:buClr>
                <a:schemeClr val="tx1"/>
              </a:buClr>
            </a:pPr>
            <a:r>
              <a:rPr lang="en-US" sz="2400" dirty="0"/>
              <a:t> </a:t>
            </a:r>
            <a:r>
              <a:rPr lang="en-US" sz="2400" b="1" dirty="0"/>
              <a:t>Accommodate the voter.</a:t>
            </a:r>
          </a:p>
          <a:p>
            <a:pPr lvl="1">
              <a:spcAft>
                <a:spcPts val="600"/>
              </a:spcAft>
              <a:buClr>
                <a:schemeClr val="tx1"/>
              </a:buClr>
            </a:pPr>
            <a:r>
              <a:rPr lang="en-US" dirty="0"/>
              <a:t>For instance, some voters might prefer to communicate by writing instead of speaking, or some will need to sit down.  (More on this topic later.)</a:t>
            </a:r>
          </a:p>
          <a:p>
            <a:pPr>
              <a:spcAft>
                <a:spcPts val="600"/>
              </a:spcAft>
              <a:buClr>
                <a:schemeClr val="tx1"/>
              </a:buClr>
            </a:pPr>
            <a:endParaRPr lang="en-US" dirty="0"/>
          </a:p>
        </p:txBody>
      </p:sp>
    </p:spTree>
    <p:extLst>
      <p:ext uri="{BB962C8B-B14F-4D97-AF65-F5344CB8AC3E}">
        <p14:creationId xmlns:p14="http://schemas.microsoft.com/office/powerpoint/2010/main" val="1060226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24190-6927-4EB1-9AA9-FF3B67C624A8}"/>
              </a:ext>
            </a:extLst>
          </p:cNvPr>
          <p:cNvSpPr>
            <a:spLocks noGrp="1"/>
          </p:cNvSpPr>
          <p:nvPr>
            <p:ph type="title"/>
          </p:nvPr>
        </p:nvSpPr>
        <p:spPr/>
        <p:txBody>
          <a:bodyPr/>
          <a:lstStyle/>
          <a:p>
            <a:r>
              <a:rPr lang="en-US" sz="4400" dirty="0"/>
              <a:t>3- Treat others as you wish to be treated</a:t>
            </a:r>
          </a:p>
        </p:txBody>
      </p:sp>
      <p:sp>
        <p:nvSpPr>
          <p:cNvPr id="3" name="Content Placeholder 2">
            <a:extLst>
              <a:ext uri="{FF2B5EF4-FFF2-40B4-BE49-F238E27FC236}">
                <a16:creationId xmlns:a16="http://schemas.microsoft.com/office/drawing/2014/main" id="{BBDCA6BB-1645-400B-84D0-D62B0376C548}"/>
              </a:ext>
            </a:extLst>
          </p:cNvPr>
          <p:cNvSpPr>
            <a:spLocks noGrp="1"/>
          </p:cNvSpPr>
          <p:nvPr>
            <p:ph idx="1"/>
          </p:nvPr>
        </p:nvSpPr>
        <p:spPr>
          <a:xfrm>
            <a:off x="609600" y="1261400"/>
            <a:ext cx="5962650" cy="4434550"/>
          </a:xfrm>
        </p:spPr>
        <p:txBody>
          <a:bodyPr/>
          <a:lstStyle/>
          <a:p>
            <a:r>
              <a:rPr lang="en-US" b="1" dirty="0"/>
              <a:t>Treat every voter with the same dignity and respect </a:t>
            </a:r>
            <a:r>
              <a:rPr lang="en-US" dirty="0"/>
              <a:t>you would want, expect, and deserve.</a:t>
            </a:r>
          </a:p>
          <a:p>
            <a:r>
              <a:rPr lang="en-US" b="1" dirty="0"/>
              <a:t>Show</a:t>
            </a:r>
            <a:r>
              <a:rPr lang="en-US" dirty="0"/>
              <a:t> the qualities and values that exemplify </a:t>
            </a:r>
            <a:r>
              <a:rPr lang="en-US" b="1" dirty="0"/>
              <a:t>professionalism</a:t>
            </a:r>
            <a:r>
              <a:rPr lang="en-US" dirty="0"/>
              <a:t>.</a:t>
            </a:r>
          </a:p>
          <a:p>
            <a:endParaRPr lang="en-US" dirty="0"/>
          </a:p>
        </p:txBody>
      </p:sp>
      <p:pic>
        <p:nvPicPr>
          <p:cNvPr id="4" name="Picture 3" descr="Picture of a paper scroll with the &quot;Golden Rule&quot; printed on front.">
            <a:extLst>
              <a:ext uri="{FF2B5EF4-FFF2-40B4-BE49-F238E27FC236}">
                <a16:creationId xmlns:a16="http://schemas.microsoft.com/office/drawing/2014/main" id="{44D4F7C7-4FCD-4975-8EF0-0A1CAE612BF0}"/>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321886" y="1545871"/>
            <a:ext cx="3954094" cy="4021112"/>
          </a:xfrm>
          <a:prstGeom prst="rect">
            <a:avLst/>
          </a:prstGeom>
        </p:spPr>
      </p:pic>
      <p:pic>
        <p:nvPicPr>
          <p:cNvPr id="5" name="Picture 4">
            <a:extLst>
              <a:ext uri="{FF2B5EF4-FFF2-40B4-BE49-F238E27FC236}">
                <a16:creationId xmlns:a16="http://schemas.microsoft.com/office/drawing/2014/main" id="{47D7AC98-A955-4996-9838-A66995FE31A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668111" y="3126621"/>
            <a:ext cx="3261643" cy="859611"/>
          </a:xfrm>
          <a:prstGeom prst="rect">
            <a:avLst/>
          </a:prstGeom>
        </p:spPr>
      </p:pic>
    </p:spTree>
    <p:extLst>
      <p:ext uri="{BB962C8B-B14F-4D97-AF65-F5344CB8AC3E}">
        <p14:creationId xmlns:p14="http://schemas.microsoft.com/office/powerpoint/2010/main" val="376131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961B-C67D-43B7-AB35-452A58D68595}"/>
              </a:ext>
            </a:extLst>
          </p:cNvPr>
          <p:cNvSpPr>
            <a:spLocks noGrp="1"/>
          </p:cNvSpPr>
          <p:nvPr>
            <p:ph type="title"/>
          </p:nvPr>
        </p:nvSpPr>
        <p:spPr>
          <a:xfrm>
            <a:off x="247650" y="0"/>
            <a:ext cx="11334750" cy="1174086"/>
          </a:xfrm>
        </p:spPr>
        <p:txBody>
          <a:bodyPr/>
          <a:lstStyle/>
          <a:p>
            <a:pPr algn="ctr"/>
            <a:r>
              <a:rPr lang="en-US" sz="4000" dirty="0"/>
              <a:t>4-Treat extension devices as an extension of the voter</a:t>
            </a:r>
          </a:p>
        </p:txBody>
      </p:sp>
      <p:sp>
        <p:nvSpPr>
          <p:cNvPr id="3" name="Content Placeholder 2">
            <a:extLst>
              <a:ext uri="{FF2B5EF4-FFF2-40B4-BE49-F238E27FC236}">
                <a16:creationId xmlns:a16="http://schemas.microsoft.com/office/drawing/2014/main" id="{90C1E75E-9B35-4080-B29B-6280BCDCA015}"/>
              </a:ext>
            </a:extLst>
          </p:cNvPr>
          <p:cNvSpPr>
            <a:spLocks noGrp="1"/>
          </p:cNvSpPr>
          <p:nvPr>
            <p:ph idx="1"/>
          </p:nvPr>
        </p:nvSpPr>
        <p:spPr/>
        <p:txBody>
          <a:bodyPr/>
          <a:lstStyle/>
          <a:p>
            <a:pPr marL="703263" indent="-457200">
              <a:buClr>
                <a:schemeClr val="accent2"/>
              </a:buClr>
              <a:buFont typeface="Wingdings" panose="05000000000000000000" pitchFamily="2" charset="2"/>
              <a:buChar char="§"/>
            </a:pPr>
            <a:r>
              <a:rPr lang="en-US" sz="2800" b="1" dirty="0">
                <a:ea typeface="Gadugi" panose="020B0502040204020203" pitchFamily="34" charset="0"/>
              </a:rPr>
              <a:t>Always ask first</a:t>
            </a:r>
            <a:r>
              <a:rPr lang="en-US" sz="2800" dirty="0">
                <a:ea typeface="Gadugi" panose="020B0502040204020203" pitchFamily="34" charset="0"/>
              </a:rPr>
              <a:t> for permission to provide assistance.  </a:t>
            </a:r>
          </a:p>
          <a:p>
            <a:pPr marL="922338" lvl="1" indent="-457200">
              <a:buClr>
                <a:schemeClr val="accent2"/>
              </a:buClr>
              <a:buFont typeface="Wingdings" panose="05000000000000000000" pitchFamily="2" charset="2"/>
              <a:buChar char="§"/>
            </a:pPr>
            <a:r>
              <a:rPr lang="en-US" sz="2800" dirty="0">
                <a:ea typeface="Gadugi" panose="020B0502040204020203" pitchFamily="34" charset="0"/>
              </a:rPr>
              <a:t>Even if you mean well, it might be perceived as a violation of the person’s personal space or as being disrespectful.</a:t>
            </a:r>
          </a:p>
          <a:p>
            <a:pPr marL="703263" indent="-457200">
              <a:buClr>
                <a:schemeClr val="accent2"/>
              </a:buClr>
              <a:buFont typeface="Wingdings" panose="05000000000000000000" pitchFamily="2" charset="2"/>
              <a:buChar char="§"/>
            </a:pPr>
            <a:r>
              <a:rPr lang="en-US" sz="2800" b="1" dirty="0">
                <a:ea typeface="Gadugi" panose="020B0502040204020203" pitchFamily="34" charset="0"/>
              </a:rPr>
              <a:t>Never touch, lean on, or attempt to take control </a:t>
            </a:r>
            <a:r>
              <a:rPr lang="en-US" sz="2800" dirty="0">
                <a:ea typeface="Gadugi" panose="020B0502040204020203" pitchFamily="34" charset="0"/>
              </a:rPr>
              <a:t>over any aids or devices. </a:t>
            </a:r>
          </a:p>
          <a:p>
            <a:pPr marL="703263" indent="-457200">
              <a:buClr>
                <a:schemeClr val="accent2"/>
              </a:buClr>
              <a:buFont typeface="Wingdings" panose="05000000000000000000" pitchFamily="2" charset="2"/>
              <a:buChar char="§"/>
            </a:pPr>
            <a:r>
              <a:rPr lang="en-US" sz="2800" b="1" dirty="0">
                <a:ea typeface="Gadugi" panose="020B0502040204020203" pitchFamily="34" charset="0"/>
              </a:rPr>
              <a:t>Types of assistive devices</a:t>
            </a:r>
            <a:r>
              <a:rPr lang="en-US" sz="2800" dirty="0">
                <a:ea typeface="Gadugi" panose="020B0502040204020203" pitchFamily="34" charset="0"/>
              </a:rPr>
              <a:t>: wheelchairs, scooters, crutches, walkers, canes, eye wear, hearing aids, prosthetic devices, orthotic devices, alphabet board or computer to communicate, etc.</a:t>
            </a:r>
          </a:p>
          <a:p>
            <a:endParaRPr lang="en-US" dirty="0"/>
          </a:p>
        </p:txBody>
      </p:sp>
    </p:spTree>
    <p:extLst>
      <p:ext uri="{BB962C8B-B14F-4D97-AF65-F5344CB8AC3E}">
        <p14:creationId xmlns:p14="http://schemas.microsoft.com/office/powerpoint/2010/main" val="664804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1FF5C-E65C-4674-B0E3-3C2CC7B67F9A}"/>
              </a:ext>
            </a:extLst>
          </p:cNvPr>
          <p:cNvSpPr>
            <a:spLocks noGrp="1"/>
          </p:cNvSpPr>
          <p:nvPr>
            <p:ph type="title"/>
          </p:nvPr>
        </p:nvSpPr>
        <p:spPr/>
        <p:txBody>
          <a:bodyPr/>
          <a:lstStyle/>
          <a:p>
            <a:r>
              <a:rPr lang="en-US" dirty="0"/>
              <a:t>5- Politely ignore service animals</a:t>
            </a:r>
          </a:p>
        </p:txBody>
      </p:sp>
      <p:sp>
        <p:nvSpPr>
          <p:cNvPr id="3" name="Content Placeholder 2">
            <a:extLst>
              <a:ext uri="{FF2B5EF4-FFF2-40B4-BE49-F238E27FC236}">
                <a16:creationId xmlns:a16="http://schemas.microsoft.com/office/drawing/2014/main" id="{4282E3A3-16A6-4281-8804-1C50F9BF7D92}"/>
              </a:ext>
            </a:extLst>
          </p:cNvPr>
          <p:cNvSpPr>
            <a:spLocks noGrp="1"/>
          </p:cNvSpPr>
          <p:nvPr>
            <p:ph idx="1"/>
          </p:nvPr>
        </p:nvSpPr>
        <p:spPr>
          <a:xfrm>
            <a:off x="609600" y="1261400"/>
            <a:ext cx="10972800" cy="4834600"/>
          </a:xfrm>
        </p:spPr>
        <p:txBody>
          <a:bodyPr/>
          <a:lstStyle/>
          <a:p>
            <a:pPr marL="808038" indent="-342900">
              <a:lnSpc>
                <a:spcPct val="100000"/>
              </a:lnSpc>
              <a:spcBef>
                <a:spcPts val="0"/>
              </a:spcBef>
              <a:buClr>
                <a:schemeClr val="accent2"/>
              </a:buClr>
              <a:buFont typeface="Wingdings" panose="05000000000000000000" pitchFamily="2" charset="2"/>
              <a:buChar char="§"/>
            </a:pPr>
            <a:r>
              <a:rPr lang="en-US" sz="2400" b="1" dirty="0">
                <a:ea typeface="Gadugi" panose="020B0502040204020203" pitchFamily="34" charset="0"/>
              </a:rPr>
              <a:t>A service animal should never be distracted. Refrain from petting, touching or even talking to the animal.  A service animal: </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NOT a pet.</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NOT required to wear an identification badge, harness, sign or symbol.</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on duty.   </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trained to assist a person with disability.</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an extension of his/her owner.</a:t>
            </a:r>
          </a:p>
          <a:p>
            <a:pPr marL="1031875" lvl="2" indent="-342900">
              <a:lnSpc>
                <a:spcPct val="100000"/>
              </a:lnSpc>
              <a:spcBef>
                <a:spcPts val="0"/>
              </a:spcBef>
              <a:spcAft>
                <a:spcPts val="0"/>
              </a:spcAft>
              <a:buClr>
                <a:schemeClr val="accent2"/>
              </a:buClr>
              <a:buFont typeface="Wingdings" panose="05000000000000000000" pitchFamily="2" charset="2"/>
              <a:buChar char="§"/>
            </a:pPr>
            <a:r>
              <a:rPr lang="en-US" sz="2400" dirty="0">
                <a:ea typeface="Gadugi" panose="020B0502040204020203" pitchFamily="34" charset="0"/>
              </a:rPr>
              <a:t>IS sometimes used for a disability or difficulty that is not apparent.</a:t>
            </a:r>
            <a:endParaRPr lang="en-US" sz="2400" b="1" dirty="0">
              <a:ea typeface="Gadugi" panose="020B0502040204020203" pitchFamily="34" charset="0"/>
            </a:endParaRPr>
          </a:p>
          <a:p>
            <a:pPr marL="808038" lvl="1" indent="-342900">
              <a:lnSpc>
                <a:spcPct val="100000"/>
              </a:lnSpc>
              <a:spcBef>
                <a:spcPts val="0"/>
              </a:spcBef>
              <a:buClr>
                <a:schemeClr val="accent2"/>
              </a:buClr>
              <a:buFont typeface="Wingdings" panose="05000000000000000000" pitchFamily="2" charset="2"/>
              <a:buChar char="§"/>
            </a:pPr>
            <a:r>
              <a:rPr lang="en-US" sz="2400" b="1" dirty="0">
                <a:ea typeface="Gadugi" panose="020B0502040204020203" pitchFamily="34" charset="0"/>
              </a:rPr>
              <a:t>Allow the voter to proceed with the animal</a:t>
            </a:r>
            <a:r>
              <a:rPr lang="en-US" sz="2400" dirty="0">
                <a:ea typeface="Gadugi" panose="020B0502040204020203" pitchFamily="34" charset="0"/>
              </a:rPr>
              <a:t>,</a:t>
            </a:r>
            <a:r>
              <a:rPr lang="en-US" sz="2400" b="1" dirty="0">
                <a:ea typeface="Gadugi" panose="020B0502040204020203" pitchFamily="34" charset="0"/>
              </a:rPr>
              <a:t> </a:t>
            </a:r>
            <a:r>
              <a:rPr lang="en-US" sz="2400" dirty="0">
                <a:ea typeface="Gadugi" panose="020B0502040204020203" pitchFamily="34" charset="0"/>
              </a:rPr>
              <a:t>provided the animal is under control and not a threat to anyone.</a:t>
            </a:r>
          </a:p>
          <a:p>
            <a:pPr marL="808038" lvl="1" indent="-342900">
              <a:lnSpc>
                <a:spcPct val="100000"/>
              </a:lnSpc>
              <a:spcBef>
                <a:spcPts val="0"/>
              </a:spcBef>
              <a:buClr>
                <a:schemeClr val="accent2"/>
              </a:buClr>
              <a:buFont typeface="Wingdings" panose="05000000000000000000" pitchFamily="2" charset="2"/>
              <a:buChar char="§"/>
            </a:pPr>
            <a:r>
              <a:rPr lang="en-US" sz="2400" b="1" dirty="0">
                <a:ea typeface="Gadugi" panose="020B0502040204020203" pitchFamily="34" charset="0"/>
              </a:rPr>
              <a:t>Handle any situation professionally and politely.</a:t>
            </a:r>
            <a:r>
              <a:rPr lang="en-US" sz="2400" dirty="0">
                <a:ea typeface="Gadugi" panose="020B0502040204020203" pitchFamily="34" charset="0"/>
              </a:rPr>
              <a:t> </a:t>
            </a:r>
          </a:p>
          <a:p>
            <a:pPr marL="0" indent="0">
              <a:buNone/>
            </a:pPr>
            <a:endParaRPr lang="en-US" dirty="0"/>
          </a:p>
        </p:txBody>
      </p:sp>
    </p:spTree>
    <p:extLst>
      <p:ext uri="{BB962C8B-B14F-4D97-AF65-F5344CB8AC3E}">
        <p14:creationId xmlns:p14="http://schemas.microsoft.com/office/powerpoint/2010/main" val="4246288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B65EA-C502-497B-966A-9C3F9E2B3673}"/>
              </a:ext>
            </a:extLst>
          </p:cNvPr>
          <p:cNvSpPr>
            <a:spLocks noGrp="1"/>
          </p:cNvSpPr>
          <p:nvPr>
            <p:ph type="title"/>
          </p:nvPr>
        </p:nvSpPr>
        <p:spPr/>
        <p:txBody>
          <a:bodyPr/>
          <a:lstStyle/>
          <a:p>
            <a:r>
              <a:rPr lang="en-US" sz="4400" dirty="0"/>
              <a:t>6-Provide assistance without judgement.</a:t>
            </a:r>
          </a:p>
        </p:txBody>
      </p:sp>
      <p:sp>
        <p:nvSpPr>
          <p:cNvPr id="3" name="Content Placeholder 2">
            <a:extLst>
              <a:ext uri="{FF2B5EF4-FFF2-40B4-BE49-F238E27FC236}">
                <a16:creationId xmlns:a16="http://schemas.microsoft.com/office/drawing/2014/main" id="{102DAC01-1A25-44A7-B78A-44A306DA274D}"/>
              </a:ext>
            </a:extLst>
          </p:cNvPr>
          <p:cNvSpPr>
            <a:spLocks noGrp="1"/>
          </p:cNvSpPr>
          <p:nvPr>
            <p:ph idx="1"/>
          </p:nvPr>
        </p:nvSpPr>
        <p:spPr/>
        <p:txBody>
          <a:bodyPr/>
          <a:lstStyle/>
          <a:p>
            <a:r>
              <a:rPr lang="en-US" b="1" dirty="0"/>
              <a:t>A voter with a disability may not always want or need help.</a:t>
            </a:r>
          </a:p>
          <a:p>
            <a:r>
              <a:rPr lang="en-US" b="1" dirty="0"/>
              <a:t>Not all disabilities are readily apparent.</a:t>
            </a:r>
          </a:p>
          <a:p>
            <a:pPr lvl="1"/>
            <a:r>
              <a:rPr lang="en-US" dirty="0"/>
              <a:t>A voter may not want – and is not required – to disclose his or her disability.</a:t>
            </a:r>
          </a:p>
          <a:p>
            <a:r>
              <a:rPr lang="en-US" dirty="0"/>
              <a:t> </a:t>
            </a:r>
            <a:r>
              <a:rPr lang="en-US" b="1" dirty="0"/>
              <a:t>If a voter indicates or asks for help, the voter is entitled to it. </a:t>
            </a:r>
          </a:p>
          <a:p>
            <a:pPr lvl="1"/>
            <a:r>
              <a:rPr lang="en-US" dirty="0"/>
              <a:t>Do not judge the abilities of a voter or ask the voter why he or she needs assistance. </a:t>
            </a:r>
          </a:p>
          <a:p>
            <a:pPr lvl="1"/>
            <a:r>
              <a:rPr lang="en-US" dirty="0"/>
              <a:t>Do not ask questions about the existence, nature, or extent of someone’s disability. </a:t>
            </a:r>
          </a:p>
          <a:p>
            <a:r>
              <a:rPr lang="en-US" dirty="0"/>
              <a:t> </a:t>
            </a:r>
            <a:r>
              <a:rPr lang="en-US" b="1" dirty="0"/>
              <a:t>Once a voter requests help, provide assistance without judgement.</a:t>
            </a:r>
          </a:p>
        </p:txBody>
      </p:sp>
    </p:spTree>
    <p:extLst>
      <p:ext uri="{BB962C8B-B14F-4D97-AF65-F5344CB8AC3E}">
        <p14:creationId xmlns:p14="http://schemas.microsoft.com/office/powerpoint/2010/main" val="137380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D66DA-E19C-4AB7-BD20-34F3BE2D38CB}"/>
              </a:ext>
            </a:extLst>
          </p:cNvPr>
          <p:cNvSpPr>
            <a:spLocks noGrp="1"/>
          </p:cNvSpPr>
          <p:nvPr>
            <p:ph type="title"/>
          </p:nvPr>
        </p:nvSpPr>
        <p:spPr/>
        <p:txBody>
          <a:bodyPr/>
          <a:lstStyle/>
          <a:p>
            <a:pPr algn="ctr"/>
            <a:r>
              <a:rPr lang="en-US" dirty="0"/>
              <a:t>Remember</a:t>
            </a:r>
          </a:p>
        </p:txBody>
      </p:sp>
      <p:sp>
        <p:nvSpPr>
          <p:cNvPr id="3" name="Content Placeholder 2">
            <a:extLst>
              <a:ext uri="{FF2B5EF4-FFF2-40B4-BE49-F238E27FC236}">
                <a16:creationId xmlns:a16="http://schemas.microsoft.com/office/drawing/2014/main" id="{7D65919A-D3CE-4988-B18F-3F82A32C5B9B}"/>
              </a:ext>
            </a:extLst>
          </p:cNvPr>
          <p:cNvSpPr>
            <a:spLocks noGrp="1"/>
          </p:cNvSpPr>
          <p:nvPr>
            <p:ph idx="1"/>
          </p:nvPr>
        </p:nvSpPr>
        <p:spPr/>
        <p:txBody>
          <a:bodyPr/>
          <a:lstStyle/>
          <a:p>
            <a:pPr>
              <a:spcAft>
                <a:spcPts val="1200"/>
              </a:spcAft>
            </a:pPr>
            <a:r>
              <a:rPr lang="en-US" sz="2800" u="sng" dirty="0">
                <a:ea typeface="Gadugi" panose="020B0502040204020203" pitchFamily="34" charset="0"/>
              </a:rPr>
              <a:t>Fact:</a:t>
            </a:r>
            <a:r>
              <a:rPr lang="en-US" sz="2800" dirty="0">
                <a:ea typeface="Gadugi" panose="020B0502040204020203" pitchFamily="34" charset="0"/>
              </a:rPr>
              <a:t> A person with a disability is the best judge of his or her 		own capabilities.</a:t>
            </a:r>
          </a:p>
          <a:p>
            <a:pPr>
              <a:spcAft>
                <a:spcPts val="1200"/>
              </a:spcAft>
            </a:pPr>
            <a:r>
              <a:rPr lang="en-US" sz="2800" u="sng" dirty="0">
                <a:ea typeface="Gadugi" panose="020B0502040204020203" pitchFamily="34" charset="0"/>
              </a:rPr>
              <a:t>Situation</a:t>
            </a:r>
            <a:r>
              <a:rPr lang="en-US" sz="2800" dirty="0">
                <a:ea typeface="Gadugi" panose="020B0502040204020203" pitchFamily="34" charset="0"/>
              </a:rPr>
              <a:t>:	It can be awkward, disrespectful, and even dangerous to 		try to help someone who does not want or need help.</a:t>
            </a:r>
          </a:p>
          <a:p>
            <a:pPr>
              <a:spcAft>
                <a:spcPts val="1200"/>
              </a:spcAft>
            </a:pPr>
            <a:r>
              <a:rPr lang="en-US" sz="2800" u="sng" dirty="0">
                <a:ea typeface="Gadugi" panose="020B0502040204020203" pitchFamily="34" charset="0"/>
              </a:rPr>
              <a:t>Solution</a:t>
            </a:r>
            <a:r>
              <a:rPr lang="en-US" sz="2800" dirty="0">
                <a:ea typeface="Gadugi" panose="020B0502040204020203" pitchFamily="34" charset="0"/>
              </a:rPr>
              <a:t>:	</a:t>
            </a:r>
            <a:r>
              <a:rPr lang="en-US" sz="2800" b="1" dirty="0">
                <a:ea typeface="Gadugi" panose="020B0502040204020203" pitchFamily="34" charset="0"/>
              </a:rPr>
              <a:t>Make your assistance available to everyone</a:t>
            </a:r>
          </a:p>
          <a:p>
            <a:pPr>
              <a:spcAft>
                <a:spcPts val="1200"/>
              </a:spcAft>
            </a:pPr>
            <a:r>
              <a:rPr lang="en-US" sz="2800" u="sng" dirty="0">
                <a:ea typeface="Gadugi" panose="020B0502040204020203" pitchFamily="34" charset="0"/>
              </a:rPr>
              <a:t>Example</a:t>
            </a:r>
            <a:r>
              <a:rPr lang="en-US" sz="2800" dirty="0">
                <a:ea typeface="Gadugi" panose="020B0502040204020203" pitchFamily="34" charset="0"/>
              </a:rPr>
              <a:t>:	“Thank you for coming out to vote today.  If you need 					 help with anything, just ask.”</a:t>
            </a:r>
          </a:p>
        </p:txBody>
      </p:sp>
    </p:spTree>
    <p:extLst>
      <p:ext uri="{BB962C8B-B14F-4D97-AF65-F5344CB8AC3E}">
        <p14:creationId xmlns:p14="http://schemas.microsoft.com/office/powerpoint/2010/main" val="718132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17E10-E112-4C8D-8068-E5666C27C9A0}"/>
              </a:ext>
            </a:extLst>
          </p:cNvPr>
          <p:cNvSpPr>
            <a:spLocks noGrp="1"/>
          </p:cNvSpPr>
          <p:nvPr>
            <p:ph type="title"/>
          </p:nvPr>
        </p:nvSpPr>
        <p:spPr>
          <a:xfrm>
            <a:off x="609600" y="507336"/>
            <a:ext cx="10972800" cy="5226714"/>
          </a:xfrm>
        </p:spPr>
        <p:txBody>
          <a:bodyPr anchor="ctr"/>
          <a:lstStyle/>
          <a:p>
            <a:pPr algn="ctr">
              <a:lnSpc>
                <a:spcPct val="200000"/>
              </a:lnSpc>
            </a:pPr>
            <a:r>
              <a:rPr lang="en-US" dirty="0"/>
              <a:t>Preparing the Polling Place</a:t>
            </a:r>
            <a:br>
              <a:rPr lang="en-US" dirty="0"/>
            </a:br>
            <a:r>
              <a:rPr lang="en-US" sz="4800" b="0" dirty="0"/>
              <a:t>Accommodating voters with disabilities</a:t>
            </a:r>
            <a:endParaRPr lang="en-US" dirty="0"/>
          </a:p>
        </p:txBody>
      </p:sp>
    </p:spTree>
    <p:extLst>
      <p:ext uri="{BB962C8B-B14F-4D97-AF65-F5344CB8AC3E}">
        <p14:creationId xmlns:p14="http://schemas.microsoft.com/office/powerpoint/2010/main" val="370604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EF59C-6A89-4743-B266-587905147EEC}"/>
              </a:ext>
            </a:extLst>
          </p:cNvPr>
          <p:cNvSpPr>
            <a:spLocks noGrp="1"/>
          </p:cNvSpPr>
          <p:nvPr>
            <p:ph type="title"/>
          </p:nvPr>
        </p:nvSpPr>
        <p:spPr/>
        <p:txBody>
          <a:bodyPr/>
          <a:lstStyle/>
          <a:p>
            <a:pPr algn="ctr"/>
            <a:r>
              <a:rPr lang="en-US" dirty="0"/>
              <a:t>Post signs</a:t>
            </a:r>
          </a:p>
        </p:txBody>
      </p:sp>
      <p:sp>
        <p:nvSpPr>
          <p:cNvPr id="4" name="Content Placeholder 2">
            <a:extLst>
              <a:ext uri="{FF2B5EF4-FFF2-40B4-BE49-F238E27FC236}">
                <a16:creationId xmlns:a16="http://schemas.microsoft.com/office/drawing/2014/main" id="{5A641D51-E9CA-4BD8-925A-479D07578C00}"/>
              </a:ext>
            </a:extLst>
          </p:cNvPr>
          <p:cNvSpPr>
            <a:spLocks noGrp="1"/>
          </p:cNvSpPr>
          <p:nvPr>
            <p:ph sz="half" idx="1"/>
          </p:nvPr>
        </p:nvSpPr>
        <p:spPr>
          <a:xfrm>
            <a:off x="609600" y="1518062"/>
            <a:ext cx="5422390" cy="5351974"/>
          </a:xfrm>
        </p:spPr>
        <p:txBody>
          <a:bodyPr>
            <a:normAutofit/>
          </a:bodyPr>
          <a:lstStyle/>
          <a:p>
            <a:pPr marL="0" indent="0">
              <a:buNone/>
            </a:pPr>
            <a:r>
              <a:rPr lang="en-US" sz="3200" b="1" dirty="0">
                <a:latin typeface="Gadugi" panose="020B0502040204020203" pitchFamily="34" charset="0"/>
                <a:ea typeface="Gadugi" panose="020B0502040204020203" pitchFamily="34" charset="0"/>
              </a:rPr>
              <a:t>Signs should be:</a:t>
            </a:r>
          </a:p>
          <a:p>
            <a:pPr marL="324000" lvl="1" indent="0">
              <a:buNone/>
            </a:pPr>
            <a:endParaRPr lang="en-US" sz="1800" dirty="0">
              <a:latin typeface="Gadugi" panose="020B0502040204020203" pitchFamily="34" charset="0"/>
              <a:ea typeface="Gadugi" panose="020B0502040204020203" pitchFamily="34" charset="0"/>
            </a:endParaRPr>
          </a:p>
          <a:p>
            <a:r>
              <a:rPr lang="en-US" sz="2800" dirty="0">
                <a:latin typeface="Gadugi" panose="020B0502040204020203" pitchFamily="34" charset="0"/>
                <a:ea typeface="Gadugi" panose="020B0502040204020203" pitchFamily="34" charset="0"/>
              </a:rPr>
              <a:t>Simple and clear</a:t>
            </a:r>
          </a:p>
          <a:p>
            <a:r>
              <a:rPr lang="en-US" sz="2800" dirty="0">
                <a:latin typeface="Gadugi" panose="020B0502040204020203" pitchFamily="34" charset="0"/>
                <a:ea typeface="Gadugi" panose="020B0502040204020203" pitchFamily="34" charset="0"/>
              </a:rPr>
              <a:t>Visible and legible</a:t>
            </a:r>
          </a:p>
          <a:p>
            <a:r>
              <a:rPr lang="en-US" sz="2800" dirty="0">
                <a:latin typeface="Gadugi" panose="020B0502040204020203" pitchFamily="34" charset="0"/>
                <a:ea typeface="Gadugi" panose="020B0502040204020203" pitchFamily="34" charset="0"/>
              </a:rPr>
              <a:t>In and around the polling place</a:t>
            </a:r>
          </a:p>
        </p:txBody>
      </p:sp>
      <p:sp>
        <p:nvSpPr>
          <p:cNvPr id="5" name="Content Placeholder 3">
            <a:extLst>
              <a:ext uri="{FF2B5EF4-FFF2-40B4-BE49-F238E27FC236}">
                <a16:creationId xmlns:a16="http://schemas.microsoft.com/office/drawing/2014/main" id="{B06F8B8A-CA29-4181-8582-CF45381DE6ED}"/>
              </a:ext>
            </a:extLst>
          </p:cNvPr>
          <p:cNvSpPr txBox="1">
            <a:spLocks/>
          </p:cNvSpPr>
          <p:nvPr/>
        </p:nvSpPr>
        <p:spPr>
          <a:xfrm>
            <a:off x="6160008" y="1042220"/>
            <a:ext cx="5422392" cy="5615707"/>
          </a:xfrm>
          <a:prstGeom prst="rect">
            <a:avLst/>
          </a:prstGeom>
        </p:spPr>
        <p:txBody>
          <a:bodyPr>
            <a:normAutofit/>
          </a:bodyPr>
          <a:lstStyle>
            <a:lvl1pPr marL="273050" indent="-273050" algn="l" rtl="0" eaLnBrk="0" fontAlgn="base" hangingPunct="0">
              <a:spcBef>
                <a:spcPct val="20000"/>
              </a:spcBef>
              <a:spcAft>
                <a:spcPct val="0"/>
              </a:spcAft>
              <a:buClrTx/>
              <a:buSzPct val="95000"/>
              <a:buFont typeface="Wingdings 2" panose="05020102010507070707" pitchFamily="18" charset="2"/>
              <a:buChar char=""/>
              <a:defRPr sz="2800" kern="1200">
                <a:solidFill>
                  <a:schemeClr val="tx1"/>
                </a:solidFill>
                <a:latin typeface="Arial" panose="020B0604020202020204" pitchFamily="34" charset="0"/>
                <a:ea typeface="+mn-ea"/>
                <a:cs typeface="Arial" panose="020B0604020202020204" pitchFamily="34" charset="0"/>
              </a:defRPr>
            </a:lvl1pPr>
            <a:lvl2pPr marL="639763" indent="-246063" algn="l" rtl="0" eaLnBrk="0" fontAlgn="base" hangingPunct="0">
              <a:spcBef>
                <a:spcPct val="20000"/>
              </a:spcBef>
              <a:spcAft>
                <a:spcPct val="0"/>
              </a:spcAft>
              <a:buClrTx/>
              <a:buSzPct val="8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2pPr>
            <a:lvl3pPr marL="914400" indent="-246063" algn="l" rtl="0" eaLnBrk="0" fontAlgn="base" hangingPunct="0">
              <a:spcBef>
                <a:spcPct val="20000"/>
              </a:spcBef>
              <a:spcAft>
                <a:spcPct val="0"/>
              </a:spcAft>
              <a:buClrTx/>
              <a:buSzPct val="70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3pPr>
            <a:lvl4pPr marL="1187450"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4pPr>
            <a:lvl5pPr marL="1462088"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panose="05020102010507070707" pitchFamily="18" charset="2"/>
              <a:buNone/>
            </a:pPr>
            <a:r>
              <a:rPr lang="en-US" sz="3200" b="1" dirty="0">
                <a:latin typeface="Gadugi" panose="020B0502040204020203" pitchFamily="34" charset="0"/>
                <a:ea typeface="Gadugi" panose="020B0502040204020203" pitchFamily="34" charset="0"/>
              </a:rPr>
              <a:t>Language should:</a:t>
            </a:r>
          </a:p>
          <a:p>
            <a:pPr marL="324000" lvl="1" indent="0">
              <a:buFont typeface="Wingdings 2" panose="05020102010507070707" pitchFamily="18" charset="2"/>
              <a:buNone/>
            </a:pPr>
            <a:endParaRPr lang="en-US" sz="1800" dirty="0">
              <a:latin typeface="Gadugi" panose="020B0502040204020203" pitchFamily="34" charset="0"/>
              <a:ea typeface="Gadugi" panose="020B0502040204020203" pitchFamily="34" charset="0"/>
            </a:endParaRPr>
          </a:p>
          <a:p>
            <a:r>
              <a:rPr lang="en-US" dirty="0">
                <a:latin typeface="Gadugi" panose="020B0502040204020203" pitchFamily="34" charset="0"/>
                <a:ea typeface="Gadugi" panose="020B0502040204020203" pitchFamily="34" charset="0"/>
              </a:rPr>
              <a:t>Easy to understand</a:t>
            </a:r>
          </a:p>
          <a:p>
            <a:r>
              <a:rPr lang="en-US" dirty="0">
                <a:latin typeface="Gadugi" panose="020B0502040204020203" pitchFamily="34" charset="0"/>
                <a:ea typeface="Gadugi" panose="020B0502040204020203" pitchFamily="34" charset="0"/>
              </a:rPr>
              <a:t>Direct voters to proper locations</a:t>
            </a:r>
          </a:p>
          <a:p>
            <a:r>
              <a:rPr lang="en-US" dirty="0">
                <a:latin typeface="Gadugi" panose="020B0502040204020203" pitchFamily="34" charset="0"/>
                <a:ea typeface="Gadugi" panose="020B0502040204020203" pitchFamily="34" charset="0"/>
              </a:rPr>
              <a:t>Instruct voters what to do</a:t>
            </a:r>
          </a:p>
          <a:p>
            <a:r>
              <a:rPr lang="en-US" dirty="0">
                <a:latin typeface="Gadugi" panose="020B0502040204020203" pitchFamily="34" charset="0"/>
                <a:ea typeface="Gadugi" panose="020B0502040204020203" pitchFamily="34" charset="0"/>
              </a:rPr>
              <a:t>Identify an accessible path of travel to the polling place and within the polling room</a:t>
            </a:r>
          </a:p>
        </p:txBody>
      </p:sp>
      <p:pic>
        <p:nvPicPr>
          <p:cNvPr id="6" name="Picture 5" descr="A sign post with many direction signs pointing towards different routes.&#10;&#10;">
            <a:extLst>
              <a:ext uri="{FF2B5EF4-FFF2-40B4-BE49-F238E27FC236}">
                <a16:creationId xmlns:a16="http://schemas.microsoft.com/office/drawing/2014/main" id="{6F6C6367-57D8-4A79-B36E-7AE177D6C83D}"/>
              </a:ext>
            </a:extLst>
          </p:cNvPr>
          <p:cNvPicPr>
            <a:picLocks noChangeAspect="1"/>
          </p:cNvPicPr>
          <p:nvPr/>
        </p:nvPicPr>
        <p:blipFill>
          <a:blip r:embed="rId2"/>
          <a:stretch>
            <a:fillRect/>
          </a:stretch>
        </p:blipFill>
        <p:spPr>
          <a:xfrm>
            <a:off x="1557337" y="4194049"/>
            <a:ext cx="2505075" cy="1819275"/>
          </a:xfrm>
          <a:prstGeom prst="rect">
            <a:avLst/>
          </a:prstGeom>
        </p:spPr>
      </p:pic>
    </p:spTree>
    <p:extLst>
      <p:ext uri="{BB962C8B-B14F-4D97-AF65-F5344CB8AC3E}">
        <p14:creationId xmlns:p14="http://schemas.microsoft.com/office/powerpoint/2010/main" val="2288337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244C4-7F81-4262-A053-E9C7C1F28E86}"/>
              </a:ext>
            </a:extLst>
          </p:cNvPr>
          <p:cNvSpPr>
            <a:spLocks noGrp="1"/>
          </p:cNvSpPr>
          <p:nvPr>
            <p:ph type="title"/>
          </p:nvPr>
        </p:nvSpPr>
        <p:spPr/>
        <p:txBody>
          <a:bodyPr/>
          <a:lstStyle/>
          <a:p>
            <a:pPr algn="ctr"/>
            <a:r>
              <a:rPr lang="en-US" dirty="0"/>
              <a:t>Clear Path</a:t>
            </a:r>
          </a:p>
        </p:txBody>
      </p:sp>
      <p:sp>
        <p:nvSpPr>
          <p:cNvPr id="3" name="Content Placeholder 2">
            <a:extLst>
              <a:ext uri="{FF2B5EF4-FFF2-40B4-BE49-F238E27FC236}">
                <a16:creationId xmlns:a16="http://schemas.microsoft.com/office/drawing/2014/main" id="{0A676B47-0DF5-49B0-A0FF-22635B9600E0}"/>
              </a:ext>
            </a:extLst>
          </p:cNvPr>
          <p:cNvSpPr>
            <a:spLocks noGrp="1"/>
          </p:cNvSpPr>
          <p:nvPr>
            <p:ph idx="1"/>
          </p:nvPr>
        </p:nvSpPr>
        <p:spPr/>
        <p:txBody>
          <a:bodyPr/>
          <a:lstStyle/>
          <a:p>
            <a:r>
              <a:rPr lang="en-US" b="1" dirty="0"/>
              <a:t>Remove barriers, objects, furniture or other obstacles </a:t>
            </a:r>
            <a:r>
              <a:rPr lang="en-US" dirty="0"/>
              <a:t>that could prevent  easy access or make it difficult for a voter with disability to move safely about.</a:t>
            </a:r>
          </a:p>
          <a:p>
            <a:r>
              <a:rPr lang="en-US" b="1" dirty="0"/>
              <a:t>Put yourself in the voter’s place </a:t>
            </a:r>
            <a:r>
              <a:rPr lang="en-US" dirty="0"/>
              <a:t>- Ask yourself if a voter with visual impairment or limited mobility would have difficulty going through, up or down a pathway, step, ramp, threshold, or curb – or in or out of the polling place or room.</a:t>
            </a:r>
          </a:p>
          <a:p>
            <a:r>
              <a:rPr lang="en-US" b="1" dirty="0"/>
              <a:t>Keep cords, cables, wires, and other tripping hazards</a:t>
            </a:r>
            <a:r>
              <a:rPr lang="en-US" dirty="0"/>
              <a:t> out of the way.</a:t>
            </a:r>
          </a:p>
          <a:p>
            <a:endParaRPr lang="en-US" dirty="0"/>
          </a:p>
        </p:txBody>
      </p:sp>
    </p:spTree>
    <p:extLst>
      <p:ext uri="{BB962C8B-B14F-4D97-AF65-F5344CB8AC3E}">
        <p14:creationId xmlns:p14="http://schemas.microsoft.com/office/powerpoint/2010/main" val="4044684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A1404-773F-47CD-80BE-2C0DFF6C9B26}"/>
              </a:ext>
            </a:extLst>
          </p:cNvPr>
          <p:cNvSpPr>
            <a:spLocks noGrp="1"/>
          </p:cNvSpPr>
          <p:nvPr>
            <p:ph type="title"/>
          </p:nvPr>
        </p:nvSpPr>
        <p:spPr/>
        <p:txBody>
          <a:bodyPr/>
          <a:lstStyle/>
          <a:p>
            <a:pPr algn="ctr"/>
            <a:r>
              <a:rPr lang="en-US" dirty="0"/>
              <a:t>Check for adequate clearance</a:t>
            </a:r>
          </a:p>
        </p:txBody>
      </p:sp>
      <p:sp>
        <p:nvSpPr>
          <p:cNvPr id="5" name="Content Placeholder 4">
            <a:extLst>
              <a:ext uri="{FF2B5EF4-FFF2-40B4-BE49-F238E27FC236}">
                <a16:creationId xmlns:a16="http://schemas.microsoft.com/office/drawing/2014/main" id="{DCF460F4-7E10-4EA9-BC91-19520AE86A6F}"/>
              </a:ext>
            </a:extLst>
          </p:cNvPr>
          <p:cNvSpPr>
            <a:spLocks noGrp="1"/>
          </p:cNvSpPr>
          <p:nvPr>
            <p:ph sz="half" idx="1"/>
          </p:nvPr>
        </p:nvSpPr>
        <p:spPr>
          <a:xfrm>
            <a:off x="609600" y="1612476"/>
            <a:ext cx="5422390" cy="3633047"/>
          </a:xfrm>
        </p:spPr>
        <p:txBody>
          <a:bodyPr>
            <a:normAutofit fontScale="92500" lnSpcReduction="20000"/>
          </a:bodyPr>
          <a:lstStyle/>
          <a:p>
            <a:pPr lvl="1">
              <a:buFont typeface="Arial" panose="020B0604020202020204" pitchFamily="34" charset="0"/>
              <a:buChar char="•"/>
            </a:pPr>
            <a:r>
              <a:rPr lang="en-US" sz="3000" dirty="0">
                <a:ea typeface="Gadugi" panose="020B0502040204020203" pitchFamily="34" charset="0"/>
              </a:rPr>
              <a:t>Make sure that voters using a mobility device can approach the sign-in table and fit their device under the lip of the table.</a:t>
            </a:r>
          </a:p>
          <a:p>
            <a:pPr lvl="0">
              <a:buFont typeface="Arial" panose="020B0604020202020204" pitchFamily="34" charset="0"/>
              <a:buChar char="•"/>
            </a:pPr>
            <a:endParaRPr lang="en-US" sz="3000" dirty="0">
              <a:ea typeface="Gadugi" panose="020B0502040204020203" pitchFamily="34" charset="0"/>
            </a:endParaRPr>
          </a:p>
          <a:p>
            <a:pPr lvl="1">
              <a:buFont typeface="Arial" panose="020B0604020202020204" pitchFamily="34" charset="0"/>
              <a:buChar char="•"/>
            </a:pPr>
            <a:r>
              <a:rPr lang="en-US" sz="3000" dirty="0">
                <a:ea typeface="Gadugi" panose="020B0502040204020203" pitchFamily="34" charset="0"/>
              </a:rPr>
              <a:t>Voting booths used by voters with disabilities must also provide accessible clearance</a:t>
            </a:r>
          </a:p>
          <a:p>
            <a:endParaRPr lang="en-US" dirty="0">
              <a:latin typeface="Gadugi" panose="020B0502040204020203" pitchFamily="34" charset="0"/>
              <a:ea typeface="Gadugi" panose="020B0502040204020203" pitchFamily="34" charset="0"/>
            </a:endParaRPr>
          </a:p>
        </p:txBody>
      </p:sp>
      <p:pic>
        <p:nvPicPr>
          <p:cNvPr id="6" name="Picture 5" descr="A blue sign with a white stick figure sitting in  wheelchair. this symbol is also known as the international symbol of accessibility.">
            <a:extLst>
              <a:ext uri="{FF2B5EF4-FFF2-40B4-BE49-F238E27FC236}">
                <a16:creationId xmlns:a16="http://schemas.microsoft.com/office/drawing/2014/main" id="{45F251CA-7D52-43CE-A689-596B496C63E4}"/>
              </a:ext>
            </a:extLst>
          </p:cNvPr>
          <p:cNvPicPr>
            <a:picLocks noChangeAspect="1"/>
          </p:cNvPicPr>
          <p:nvPr/>
        </p:nvPicPr>
        <p:blipFill>
          <a:blip r:embed="rId2"/>
          <a:stretch>
            <a:fillRect/>
          </a:stretch>
        </p:blipFill>
        <p:spPr>
          <a:xfrm>
            <a:off x="7242670" y="1612476"/>
            <a:ext cx="3231160" cy="3237257"/>
          </a:xfrm>
          <a:prstGeom prst="rect">
            <a:avLst/>
          </a:prstGeom>
        </p:spPr>
      </p:pic>
    </p:spTree>
    <p:extLst>
      <p:ext uri="{BB962C8B-B14F-4D97-AF65-F5344CB8AC3E}">
        <p14:creationId xmlns:p14="http://schemas.microsoft.com/office/powerpoint/2010/main" val="25206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DD773-46AA-4486-B32E-E5E73BE6001E}"/>
              </a:ext>
            </a:extLst>
          </p:cNvPr>
          <p:cNvSpPr>
            <a:spLocks noGrp="1"/>
          </p:cNvSpPr>
          <p:nvPr>
            <p:ph type="title"/>
          </p:nvPr>
        </p:nvSpPr>
        <p:spPr/>
        <p:txBody>
          <a:bodyPr/>
          <a:lstStyle/>
          <a:p>
            <a:pPr algn="ctr"/>
            <a:r>
              <a:rPr lang="en-US" dirty="0"/>
              <a:t>About Disability Rights Texas</a:t>
            </a:r>
          </a:p>
        </p:txBody>
      </p:sp>
      <p:sp>
        <p:nvSpPr>
          <p:cNvPr id="3" name="Content Placeholder 2">
            <a:extLst>
              <a:ext uri="{FF2B5EF4-FFF2-40B4-BE49-F238E27FC236}">
                <a16:creationId xmlns:a16="http://schemas.microsoft.com/office/drawing/2014/main" id="{08125017-EA69-4E62-87B7-E57F528C029C}"/>
              </a:ext>
            </a:extLst>
          </p:cNvPr>
          <p:cNvSpPr>
            <a:spLocks noGrp="1"/>
          </p:cNvSpPr>
          <p:nvPr>
            <p:ph idx="1"/>
          </p:nvPr>
        </p:nvSpPr>
        <p:spPr/>
        <p:txBody>
          <a:bodyPr/>
          <a:lstStyle/>
          <a:p>
            <a:pPr>
              <a:spcAft>
                <a:spcPts val="600"/>
              </a:spcAft>
              <a:buClr>
                <a:schemeClr val="tx1"/>
              </a:buClr>
            </a:pPr>
            <a:r>
              <a:rPr lang="en-US" dirty="0"/>
              <a:t>Part of the national Protection and Advocacy (P&amp;A) System</a:t>
            </a:r>
          </a:p>
          <a:p>
            <a:pPr>
              <a:spcAft>
                <a:spcPts val="600"/>
              </a:spcAft>
              <a:buClr>
                <a:schemeClr val="tx1"/>
              </a:buClr>
            </a:pPr>
            <a:r>
              <a:rPr lang="en-US" dirty="0"/>
              <a:t>Established in 1977 through federal law</a:t>
            </a:r>
          </a:p>
          <a:p>
            <a:pPr>
              <a:spcAft>
                <a:spcPts val="600"/>
              </a:spcAft>
              <a:buClr>
                <a:schemeClr val="tx1"/>
              </a:buClr>
            </a:pPr>
            <a:r>
              <a:rPr lang="en-US" dirty="0"/>
              <a:t>Nonprofit legal firm</a:t>
            </a:r>
          </a:p>
          <a:p>
            <a:pPr>
              <a:spcAft>
                <a:spcPts val="600"/>
              </a:spcAft>
              <a:buClr>
                <a:schemeClr val="tx1"/>
              </a:buClr>
            </a:pPr>
            <a:r>
              <a:rPr lang="en-US" dirty="0"/>
              <a:t>Protect and advocate for the rights of Texans with disabilities ensuring their equal participation in society</a:t>
            </a:r>
          </a:p>
          <a:p>
            <a:pPr>
              <a:spcAft>
                <a:spcPts val="600"/>
              </a:spcAft>
              <a:buClr>
                <a:schemeClr val="tx1"/>
              </a:buClr>
            </a:pPr>
            <a:r>
              <a:rPr lang="en-US" dirty="0"/>
              <a:t>Serve Texans of all ages with a wide variety of disabilities</a:t>
            </a:r>
          </a:p>
        </p:txBody>
      </p:sp>
    </p:spTree>
    <p:extLst>
      <p:ext uri="{BB962C8B-B14F-4D97-AF65-F5344CB8AC3E}">
        <p14:creationId xmlns:p14="http://schemas.microsoft.com/office/powerpoint/2010/main" val="2716629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9CC62-8616-4FA1-A67A-DBF8C4072A4A}"/>
              </a:ext>
            </a:extLst>
          </p:cNvPr>
          <p:cNvSpPr>
            <a:spLocks noGrp="1"/>
          </p:cNvSpPr>
          <p:nvPr>
            <p:ph type="title"/>
          </p:nvPr>
        </p:nvSpPr>
        <p:spPr/>
        <p:txBody>
          <a:bodyPr/>
          <a:lstStyle/>
          <a:p>
            <a:pPr algn="ctr"/>
            <a:r>
              <a:rPr lang="en-US" sz="3600" dirty="0"/>
              <a:t>Set-up and be familiar with accessible voting equipment</a:t>
            </a:r>
          </a:p>
        </p:txBody>
      </p:sp>
      <p:sp>
        <p:nvSpPr>
          <p:cNvPr id="3" name="Content Placeholder 2">
            <a:extLst>
              <a:ext uri="{FF2B5EF4-FFF2-40B4-BE49-F238E27FC236}">
                <a16:creationId xmlns:a16="http://schemas.microsoft.com/office/drawing/2014/main" id="{0A032ECC-119C-4F1E-8586-0FDF55593C2A}"/>
              </a:ext>
            </a:extLst>
          </p:cNvPr>
          <p:cNvSpPr>
            <a:spLocks noGrp="1"/>
          </p:cNvSpPr>
          <p:nvPr>
            <p:ph idx="1"/>
          </p:nvPr>
        </p:nvSpPr>
        <p:spPr/>
        <p:txBody>
          <a:bodyPr/>
          <a:lstStyle/>
          <a:p>
            <a:r>
              <a:rPr lang="en-US" dirty="0"/>
              <a:t>An accessible voting system allows a voter with disabilities to vote privately and independently.</a:t>
            </a:r>
          </a:p>
          <a:p>
            <a:r>
              <a:rPr lang="en-US" dirty="0"/>
              <a:t>All voters with disabilities have the option to use accessible voting equipment.</a:t>
            </a:r>
          </a:p>
          <a:p>
            <a:r>
              <a:rPr lang="en-US" dirty="0"/>
              <a:t>Ensure accessible voting equipment is set up and operational before polls open.</a:t>
            </a:r>
          </a:p>
          <a:p>
            <a:r>
              <a:rPr lang="en-US" dirty="0"/>
              <a:t>Be familiar with how accessible equipment works.</a:t>
            </a:r>
          </a:p>
          <a:p>
            <a:pPr marL="0" indent="0">
              <a:buNone/>
            </a:pPr>
            <a:endParaRPr lang="en-US" dirty="0"/>
          </a:p>
        </p:txBody>
      </p:sp>
    </p:spTree>
    <p:extLst>
      <p:ext uri="{BB962C8B-B14F-4D97-AF65-F5344CB8AC3E}">
        <p14:creationId xmlns:p14="http://schemas.microsoft.com/office/powerpoint/2010/main" val="1250132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4DA5E-D7D5-4A13-98B2-52D596920025}"/>
              </a:ext>
            </a:extLst>
          </p:cNvPr>
          <p:cNvSpPr>
            <a:spLocks noGrp="1"/>
          </p:cNvSpPr>
          <p:nvPr>
            <p:ph type="title"/>
          </p:nvPr>
        </p:nvSpPr>
        <p:spPr/>
        <p:txBody>
          <a:bodyPr/>
          <a:lstStyle/>
          <a:p>
            <a:r>
              <a:rPr lang="en-US" dirty="0"/>
              <a:t>Have accessible supplies available</a:t>
            </a:r>
          </a:p>
        </p:txBody>
      </p:sp>
      <p:sp>
        <p:nvSpPr>
          <p:cNvPr id="3" name="Content Placeholder 2">
            <a:extLst>
              <a:ext uri="{FF2B5EF4-FFF2-40B4-BE49-F238E27FC236}">
                <a16:creationId xmlns:a16="http://schemas.microsoft.com/office/drawing/2014/main" id="{6A7FAD43-CD0A-4C38-9E4F-8C4131351657}"/>
              </a:ext>
            </a:extLst>
          </p:cNvPr>
          <p:cNvSpPr>
            <a:spLocks noGrp="1"/>
          </p:cNvSpPr>
          <p:nvPr>
            <p:ph idx="1"/>
          </p:nvPr>
        </p:nvSpPr>
        <p:spPr/>
        <p:txBody>
          <a:bodyPr/>
          <a:lstStyle/>
          <a:p>
            <a:r>
              <a:rPr lang="en-US" b="1" dirty="0"/>
              <a:t>Accessible equipment and supplies:</a:t>
            </a:r>
          </a:p>
          <a:p>
            <a:pPr lvl="1"/>
            <a:r>
              <a:rPr lang="en-US" dirty="0"/>
              <a:t>Ensures you will be able to provide prompt assistance</a:t>
            </a:r>
          </a:p>
          <a:p>
            <a:pPr lvl="1"/>
            <a:r>
              <a:rPr lang="en-US" dirty="0"/>
              <a:t>Reduces confusion and disruption to voting process</a:t>
            </a:r>
          </a:p>
          <a:p>
            <a:pPr lvl="1"/>
            <a:r>
              <a:rPr lang="en-US" dirty="0"/>
              <a:t>Maintains flow of voters</a:t>
            </a:r>
          </a:p>
          <a:p>
            <a:r>
              <a:rPr lang="en-US" b="1" dirty="0"/>
              <a:t>Ensure that accessible requisite forms and documents are in place.  </a:t>
            </a:r>
          </a:p>
          <a:p>
            <a:r>
              <a:rPr lang="en-US" b="1" dirty="0"/>
              <a:t>Be prepared with miscellaneous materials.</a:t>
            </a:r>
          </a:p>
          <a:p>
            <a:pPr lvl="1"/>
            <a:r>
              <a:rPr lang="en-US" dirty="0"/>
              <a:t>Extra chairs – to accommodate a voter with limited mobility</a:t>
            </a:r>
          </a:p>
          <a:p>
            <a:pPr lvl="1"/>
            <a:r>
              <a:rPr lang="en-US" dirty="0"/>
              <a:t>Paper and pen – to accommodate a voter with speech difficulties</a:t>
            </a:r>
          </a:p>
          <a:p>
            <a:endParaRPr lang="en-US" dirty="0"/>
          </a:p>
          <a:p>
            <a:endParaRPr lang="en-US" dirty="0"/>
          </a:p>
        </p:txBody>
      </p:sp>
    </p:spTree>
    <p:extLst>
      <p:ext uri="{BB962C8B-B14F-4D97-AF65-F5344CB8AC3E}">
        <p14:creationId xmlns:p14="http://schemas.microsoft.com/office/powerpoint/2010/main" val="1192064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4B761-8610-4987-AEB3-E61870CC4856}"/>
              </a:ext>
            </a:extLst>
          </p:cNvPr>
          <p:cNvSpPr>
            <a:spLocks noGrp="1"/>
          </p:cNvSpPr>
          <p:nvPr>
            <p:ph type="title"/>
          </p:nvPr>
        </p:nvSpPr>
        <p:spPr/>
        <p:txBody>
          <a:bodyPr/>
          <a:lstStyle/>
          <a:p>
            <a:pPr algn="ctr"/>
            <a:r>
              <a:rPr lang="en-US" dirty="0"/>
              <a:t>Remember: Hidden disabilities</a:t>
            </a:r>
          </a:p>
        </p:txBody>
      </p:sp>
      <p:sp>
        <p:nvSpPr>
          <p:cNvPr id="3" name="Content Placeholder 2">
            <a:extLst>
              <a:ext uri="{FF2B5EF4-FFF2-40B4-BE49-F238E27FC236}">
                <a16:creationId xmlns:a16="http://schemas.microsoft.com/office/drawing/2014/main" id="{ED6716FF-DC04-45BD-870C-4349FD2CBD69}"/>
              </a:ext>
            </a:extLst>
          </p:cNvPr>
          <p:cNvSpPr>
            <a:spLocks noGrp="1"/>
          </p:cNvSpPr>
          <p:nvPr>
            <p:ph idx="1"/>
          </p:nvPr>
        </p:nvSpPr>
        <p:spPr/>
        <p:txBody>
          <a:bodyPr/>
          <a:lstStyle/>
          <a:p>
            <a:pPr marL="542925" lvl="1" indent="-342900">
              <a:lnSpc>
                <a:spcPct val="100000"/>
              </a:lnSpc>
              <a:spcBef>
                <a:spcPts val="300"/>
              </a:spcBef>
              <a:spcAft>
                <a:spcPts val="0"/>
              </a:spcAft>
              <a:buSzPct val="90000"/>
              <a:buFont typeface="Wingdings" panose="05000000000000000000" pitchFamily="2" charset="2"/>
              <a:buChar char="§"/>
            </a:pPr>
            <a:r>
              <a:rPr lang="en-US" sz="2200" dirty="0">
                <a:ea typeface="Gadugi" panose="020B0502040204020203" pitchFamily="34" charset="0"/>
              </a:rPr>
              <a:t>It can be challenging to know whether a voter has a disability and when he or she needs or wants help. </a:t>
            </a:r>
          </a:p>
          <a:p>
            <a:pPr>
              <a:lnSpc>
                <a:spcPct val="100000"/>
              </a:lnSpc>
              <a:spcBef>
                <a:spcPts val="300"/>
              </a:spcBef>
              <a:spcAft>
                <a:spcPts val="0"/>
              </a:spcAft>
              <a:buFont typeface="Wingdings" panose="05000000000000000000" pitchFamily="2" charset="2"/>
              <a:buChar char="§"/>
            </a:pPr>
            <a:r>
              <a:rPr lang="en-US" sz="2200" b="1" dirty="0">
                <a:ea typeface="Gadugi" panose="020B0502040204020203" pitchFamily="34" charset="0"/>
              </a:rPr>
              <a:t>Situations</a:t>
            </a:r>
          </a:p>
          <a:p>
            <a:pPr marL="542925" lvl="1" indent="-342900">
              <a:lnSpc>
                <a:spcPct val="100000"/>
              </a:lnSpc>
              <a:spcBef>
                <a:spcPts val="300"/>
              </a:spcBef>
              <a:spcAft>
                <a:spcPts val="0"/>
              </a:spcAft>
              <a:buSzPct val="90000"/>
              <a:buFont typeface="Wingdings" panose="05000000000000000000" pitchFamily="2" charset="2"/>
              <a:buChar char="§"/>
            </a:pPr>
            <a:r>
              <a:rPr lang="en-US" sz="2200" dirty="0">
                <a:ea typeface="Gadugi" panose="020B0502040204020203" pitchFamily="34" charset="0"/>
              </a:rPr>
              <a:t>Some voters have developmental or cognitive disabilities or difficulties.</a:t>
            </a:r>
          </a:p>
          <a:p>
            <a:pPr marL="542925" lvl="1" indent="-342900">
              <a:lnSpc>
                <a:spcPct val="100000"/>
              </a:lnSpc>
              <a:spcBef>
                <a:spcPts val="300"/>
              </a:spcBef>
              <a:spcAft>
                <a:spcPts val="0"/>
              </a:spcAft>
              <a:buSzPct val="90000"/>
              <a:buFont typeface="Wingdings" panose="05000000000000000000" pitchFamily="2" charset="2"/>
              <a:buChar char="§"/>
            </a:pPr>
            <a:r>
              <a:rPr lang="en-US" sz="2200" dirty="0">
                <a:ea typeface="Gadugi" panose="020B0502040204020203" pitchFamily="34" charset="0"/>
              </a:rPr>
              <a:t>Some voters have service-connected disabilities or difficulties including post traumatic stress disorder for which they have a service animal to alert or comfort them in public.</a:t>
            </a:r>
          </a:p>
          <a:p>
            <a:pPr marL="542925" lvl="1" indent="-342900">
              <a:lnSpc>
                <a:spcPct val="100000"/>
              </a:lnSpc>
              <a:spcBef>
                <a:spcPts val="300"/>
              </a:spcBef>
              <a:spcAft>
                <a:spcPts val="0"/>
              </a:spcAft>
              <a:buSzPct val="90000"/>
              <a:buFont typeface="Wingdings" panose="05000000000000000000" pitchFamily="2" charset="2"/>
              <a:buChar char="§"/>
            </a:pPr>
            <a:r>
              <a:rPr lang="en-US" sz="2200" dirty="0">
                <a:ea typeface="Gadugi" panose="020B0502040204020203" pitchFamily="34" charset="0"/>
              </a:rPr>
              <a:t>Some voters have a heart condition or vertigo that affects balance or ability to stand.</a:t>
            </a:r>
          </a:p>
          <a:p>
            <a:pPr>
              <a:lnSpc>
                <a:spcPct val="100000"/>
              </a:lnSpc>
              <a:spcBef>
                <a:spcPts val="300"/>
              </a:spcBef>
              <a:spcAft>
                <a:spcPts val="0"/>
              </a:spcAft>
              <a:buFont typeface="Wingdings" panose="05000000000000000000" pitchFamily="2" charset="2"/>
              <a:buChar char="§"/>
            </a:pPr>
            <a:r>
              <a:rPr lang="en-US" sz="2200" b="1" dirty="0">
                <a:ea typeface="Gadugi" panose="020B0502040204020203" pitchFamily="34" charset="0"/>
              </a:rPr>
              <a:t>Best Practices</a:t>
            </a:r>
          </a:p>
          <a:p>
            <a:pPr marL="574675" lvl="1" indent="-342900">
              <a:lnSpc>
                <a:spcPct val="100000"/>
              </a:lnSpc>
              <a:spcBef>
                <a:spcPts val="300"/>
              </a:spcBef>
              <a:spcAft>
                <a:spcPts val="0"/>
              </a:spcAft>
              <a:buSzPct val="90000"/>
              <a:buFont typeface="Wingdings" panose="05000000000000000000" pitchFamily="2" charset="2"/>
              <a:buChar char="§"/>
            </a:pPr>
            <a:r>
              <a:rPr lang="en-US" sz="2200" b="1" u="sng" dirty="0">
                <a:ea typeface="Gadugi" panose="020B0502040204020203" pitchFamily="34" charset="0"/>
              </a:rPr>
              <a:t>Ask every voter</a:t>
            </a:r>
            <a:r>
              <a:rPr lang="en-US" sz="2200" b="1" dirty="0">
                <a:ea typeface="Gadugi" panose="020B0502040204020203" pitchFamily="34" charset="0"/>
              </a:rPr>
              <a:t> </a:t>
            </a:r>
            <a:r>
              <a:rPr lang="en-US" sz="2200" dirty="0">
                <a:ea typeface="Gadugi" panose="020B0502040204020203" pitchFamily="34" charset="0"/>
              </a:rPr>
              <a:t>how/if you can assist and be willing to do what is reasonably possible to help. </a:t>
            </a:r>
          </a:p>
          <a:p>
            <a:pPr marL="574675" lvl="1" indent="-342900">
              <a:lnSpc>
                <a:spcPct val="100000"/>
              </a:lnSpc>
              <a:spcBef>
                <a:spcPts val="300"/>
              </a:spcBef>
              <a:spcAft>
                <a:spcPts val="0"/>
              </a:spcAft>
              <a:buSzPct val="90000"/>
              <a:buFont typeface="Wingdings" panose="05000000000000000000" pitchFamily="2" charset="2"/>
              <a:buChar char="§"/>
            </a:pPr>
            <a:r>
              <a:rPr lang="en-US" sz="2200" dirty="0">
                <a:ea typeface="Gadugi" panose="020B0502040204020203" pitchFamily="34" charset="0"/>
              </a:rPr>
              <a:t>Treat everyone equally and provide the best possible service to all voters.</a:t>
            </a:r>
          </a:p>
          <a:p>
            <a:pPr marL="0" indent="0">
              <a:buNone/>
            </a:pPr>
            <a:endParaRPr lang="en-US" dirty="0"/>
          </a:p>
        </p:txBody>
      </p:sp>
    </p:spTree>
    <p:extLst>
      <p:ext uri="{BB962C8B-B14F-4D97-AF65-F5344CB8AC3E}">
        <p14:creationId xmlns:p14="http://schemas.microsoft.com/office/powerpoint/2010/main" val="2123412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BC84-4E09-4436-B675-B23A4367CC2C}"/>
              </a:ext>
            </a:extLst>
          </p:cNvPr>
          <p:cNvSpPr>
            <a:spLocks noGrp="1"/>
          </p:cNvSpPr>
          <p:nvPr>
            <p:ph type="title"/>
          </p:nvPr>
        </p:nvSpPr>
        <p:spPr>
          <a:xfrm>
            <a:off x="609600" y="202536"/>
            <a:ext cx="10972800" cy="5607714"/>
          </a:xfrm>
        </p:spPr>
        <p:txBody>
          <a:bodyPr anchor="ctr"/>
          <a:lstStyle/>
          <a:p>
            <a:pPr algn="ctr">
              <a:lnSpc>
                <a:spcPct val="200000"/>
              </a:lnSpc>
              <a:spcAft>
                <a:spcPts val="2400"/>
              </a:spcAft>
            </a:pPr>
            <a:r>
              <a:rPr lang="en-US" dirty="0"/>
              <a:t>Right To Access</a:t>
            </a:r>
            <a:br>
              <a:rPr lang="en-US" dirty="0"/>
            </a:br>
            <a:r>
              <a:rPr lang="en-US" sz="4800" b="0" dirty="0"/>
              <a:t>Accommodating voters with disabilities</a:t>
            </a:r>
            <a:endParaRPr lang="en-US" dirty="0"/>
          </a:p>
        </p:txBody>
      </p:sp>
    </p:spTree>
    <p:extLst>
      <p:ext uri="{BB962C8B-B14F-4D97-AF65-F5344CB8AC3E}">
        <p14:creationId xmlns:p14="http://schemas.microsoft.com/office/powerpoint/2010/main" val="10456094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9C17C-B072-4BDF-9697-F82D308FE45A}"/>
              </a:ext>
            </a:extLst>
          </p:cNvPr>
          <p:cNvSpPr>
            <a:spLocks noGrp="1"/>
          </p:cNvSpPr>
          <p:nvPr>
            <p:ph type="title"/>
          </p:nvPr>
        </p:nvSpPr>
        <p:spPr>
          <a:xfrm>
            <a:off x="609600" y="118400"/>
            <a:ext cx="10972800" cy="1143000"/>
          </a:xfrm>
        </p:spPr>
        <p:txBody>
          <a:bodyPr/>
          <a:lstStyle/>
          <a:p>
            <a:pPr algn="ctr"/>
            <a:r>
              <a:rPr lang="en-US" dirty="0"/>
              <a:t>Right to accessibility</a:t>
            </a:r>
          </a:p>
        </p:txBody>
      </p:sp>
      <p:sp>
        <p:nvSpPr>
          <p:cNvPr id="3" name="Content Placeholder 2">
            <a:extLst>
              <a:ext uri="{FF2B5EF4-FFF2-40B4-BE49-F238E27FC236}">
                <a16:creationId xmlns:a16="http://schemas.microsoft.com/office/drawing/2014/main" id="{7708FE33-6AF3-45F7-9F50-6A52643F2CD7}"/>
              </a:ext>
            </a:extLst>
          </p:cNvPr>
          <p:cNvSpPr>
            <a:spLocks noGrp="1"/>
          </p:cNvSpPr>
          <p:nvPr>
            <p:ph idx="1"/>
          </p:nvPr>
        </p:nvSpPr>
        <p:spPr/>
        <p:txBody>
          <a:bodyPr/>
          <a:lstStyle/>
          <a:p>
            <a:r>
              <a:rPr lang="en-US" dirty="0"/>
              <a:t>Title II of the Americans with Disabilities Act (ADA)</a:t>
            </a:r>
          </a:p>
          <a:p>
            <a:r>
              <a:rPr lang="en-US" dirty="0"/>
              <a:t>A means of approach or admission.  It is the opposite of segregation.</a:t>
            </a:r>
          </a:p>
          <a:p>
            <a:r>
              <a:rPr lang="en-US" dirty="0"/>
              <a:t>What about churches?</a:t>
            </a:r>
          </a:p>
          <a:p>
            <a:r>
              <a:rPr lang="en-US" dirty="0"/>
              <a:t>Ensures we all have equal opportunity (and availability) to exercise daily living activities and civil rights.</a:t>
            </a:r>
          </a:p>
        </p:txBody>
      </p:sp>
    </p:spTree>
    <p:extLst>
      <p:ext uri="{BB962C8B-B14F-4D97-AF65-F5344CB8AC3E}">
        <p14:creationId xmlns:p14="http://schemas.microsoft.com/office/powerpoint/2010/main" val="877893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697B8-BBD8-44A6-8900-954E11D367D5}"/>
              </a:ext>
            </a:extLst>
          </p:cNvPr>
          <p:cNvSpPr>
            <a:spLocks noGrp="1"/>
          </p:cNvSpPr>
          <p:nvPr>
            <p:ph type="title"/>
          </p:nvPr>
        </p:nvSpPr>
        <p:spPr/>
        <p:txBody>
          <a:bodyPr/>
          <a:lstStyle/>
          <a:p>
            <a:r>
              <a:rPr lang="en-US" dirty="0"/>
              <a:t>Voter Rights and Accommodations</a:t>
            </a:r>
          </a:p>
        </p:txBody>
      </p:sp>
      <p:sp>
        <p:nvSpPr>
          <p:cNvPr id="3" name="Content Placeholder 2">
            <a:extLst>
              <a:ext uri="{FF2B5EF4-FFF2-40B4-BE49-F238E27FC236}">
                <a16:creationId xmlns:a16="http://schemas.microsoft.com/office/drawing/2014/main" id="{380E347F-9C66-4540-B1DD-0EBC92670628}"/>
              </a:ext>
            </a:extLst>
          </p:cNvPr>
          <p:cNvSpPr>
            <a:spLocks noGrp="1"/>
          </p:cNvSpPr>
          <p:nvPr>
            <p:ph idx="1"/>
          </p:nvPr>
        </p:nvSpPr>
        <p:spPr/>
        <p:txBody>
          <a:bodyPr/>
          <a:lstStyle/>
          <a:p>
            <a:pPr marL="0" indent="0" algn="ctr">
              <a:buNone/>
            </a:pPr>
            <a:r>
              <a:rPr lang="en-US" b="1" dirty="0">
                <a:latin typeface="Gadugi" panose="020B0502040204020203" pitchFamily="34" charset="0"/>
                <a:ea typeface="Gadugi" panose="020B0502040204020203" pitchFamily="34" charset="0"/>
              </a:rPr>
              <a:t>VOTERS WITH DISABILITIES HAVE THE RIGHT TO CAST A PRIVATE AND INDEPENDENT BALLOT</a:t>
            </a:r>
          </a:p>
          <a:p>
            <a:endParaRPr lang="en-US" dirty="0">
              <a:latin typeface="Gadugi" panose="020B0502040204020203" pitchFamily="34" charset="0"/>
              <a:ea typeface="Gadugi" panose="020B0502040204020203" pitchFamily="34" charset="0"/>
            </a:endParaRPr>
          </a:p>
          <a:p>
            <a:r>
              <a:rPr lang="en-US" dirty="0">
                <a:latin typeface="Gadugi" panose="020B0502040204020203" pitchFamily="34" charset="0"/>
                <a:ea typeface="Gadugi" panose="020B0502040204020203" pitchFamily="34" charset="0"/>
              </a:rPr>
              <a:t>RIGHT TO A PHYSICALLY ACCESSIBLE POLLING SITE</a:t>
            </a:r>
          </a:p>
          <a:p>
            <a:r>
              <a:rPr lang="en-US" dirty="0">
                <a:latin typeface="Gadugi" panose="020B0502040204020203" pitchFamily="34" charset="0"/>
                <a:ea typeface="Gadugi" panose="020B0502040204020203" pitchFamily="34" charset="0"/>
              </a:rPr>
              <a:t>THE RIGHT TO USE DRE (ACCESSIBLE VOTING MACHINE)</a:t>
            </a:r>
          </a:p>
          <a:p>
            <a:r>
              <a:rPr lang="en-US" dirty="0">
                <a:latin typeface="Gadugi" panose="020B0502040204020203" pitchFamily="34" charset="0"/>
                <a:ea typeface="Gadugi" panose="020B0502040204020203" pitchFamily="34" charset="0"/>
              </a:rPr>
              <a:t>RIGHT TO ASSISTANCE</a:t>
            </a:r>
          </a:p>
          <a:p>
            <a:r>
              <a:rPr lang="en-US" dirty="0">
                <a:latin typeface="Gadugi" panose="020B0502040204020203" pitchFamily="34" charset="0"/>
                <a:ea typeface="Gadugi" panose="020B0502040204020203" pitchFamily="34" charset="0"/>
              </a:rPr>
              <a:t>RIGHT TO REASONABLE ACCOMMODATION OR MODIFICATION</a:t>
            </a:r>
          </a:p>
          <a:p>
            <a:r>
              <a:rPr lang="en-US" dirty="0">
                <a:latin typeface="Gadugi" panose="020B0502040204020203" pitchFamily="34" charset="0"/>
                <a:ea typeface="Gadugi" panose="020B0502040204020203" pitchFamily="34" charset="0"/>
              </a:rPr>
              <a:t>CURBSIDE VOTING</a:t>
            </a:r>
          </a:p>
          <a:p>
            <a:endParaRPr lang="en-US" dirty="0"/>
          </a:p>
        </p:txBody>
      </p:sp>
    </p:spTree>
    <p:extLst>
      <p:ext uri="{BB962C8B-B14F-4D97-AF65-F5344CB8AC3E}">
        <p14:creationId xmlns:p14="http://schemas.microsoft.com/office/powerpoint/2010/main" val="2085995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13D06-1B44-4A1F-88E8-BAA3BA428806}"/>
              </a:ext>
            </a:extLst>
          </p:cNvPr>
          <p:cNvSpPr>
            <a:spLocks noGrp="1"/>
          </p:cNvSpPr>
          <p:nvPr>
            <p:ph type="title"/>
          </p:nvPr>
        </p:nvSpPr>
        <p:spPr/>
        <p:txBody>
          <a:bodyPr/>
          <a:lstStyle/>
          <a:p>
            <a:r>
              <a:rPr lang="en-US" dirty="0"/>
              <a:t>Right to Assistance (1)</a:t>
            </a:r>
          </a:p>
        </p:txBody>
      </p:sp>
      <p:sp>
        <p:nvSpPr>
          <p:cNvPr id="4" name="Content Placeholder 2">
            <a:extLst>
              <a:ext uri="{FF2B5EF4-FFF2-40B4-BE49-F238E27FC236}">
                <a16:creationId xmlns:a16="http://schemas.microsoft.com/office/drawing/2014/main" id="{85FD9F17-67CA-4EF0-AE4A-2FA56CB8FD02}"/>
              </a:ext>
            </a:extLst>
          </p:cNvPr>
          <p:cNvSpPr>
            <a:spLocks noGrp="1"/>
          </p:cNvSpPr>
          <p:nvPr>
            <p:ph sz="half" idx="1"/>
          </p:nvPr>
        </p:nvSpPr>
        <p:spPr>
          <a:xfrm>
            <a:off x="323850" y="602586"/>
            <a:ext cx="6003583" cy="6073392"/>
          </a:xfrm>
        </p:spPr>
        <p:txBody>
          <a:bodyPr anchor="t">
            <a:normAutofit/>
          </a:bodyPr>
          <a:lstStyle/>
          <a:p>
            <a:pPr marL="0" marR="0" lvl="0" indent="0" algn="ctr" fontAlgn="base">
              <a:lnSpc>
                <a:spcPct val="100000"/>
              </a:lnSpc>
              <a:spcBef>
                <a:spcPts val="0"/>
              </a:spcBef>
              <a:spcAft>
                <a:spcPts val="0"/>
              </a:spcAft>
              <a:buSzPts val="1000"/>
              <a:buNone/>
              <a:tabLst>
                <a:tab pos="457200" algn="l"/>
              </a:tabLst>
            </a:pPr>
            <a:r>
              <a:rPr lang="en-US" sz="2400" dirty="0">
                <a:solidFill>
                  <a:srgbClr val="000000"/>
                </a:solidFill>
                <a:latin typeface="Gadugi" panose="020B0502040204020203" pitchFamily="34" charset="0"/>
                <a:ea typeface="Gadugi" panose="020B0502040204020203" pitchFamily="34" charset="0"/>
                <a:cs typeface="Arial" panose="020B0604020202020204" pitchFamily="34" charset="0"/>
              </a:rPr>
              <a:t>    </a:t>
            </a:r>
            <a:endParaRPr lang="en-US" sz="1600" dirty="0">
              <a:solidFill>
                <a:srgbClr val="000000"/>
              </a:solidFill>
              <a:latin typeface="Gadugi" panose="020B0502040204020203" pitchFamily="34" charset="0"/>
              <a:ea typeface="Gadugi" panose="020B0502040204020203" pitchFamily="34" charset="0"/>
              <a:cs typeface="Arial" panose="020B0604020202020204" pitchFamily="34" charset="0"/>
            </a:endParaRPr>
          </a:p>
          <a:p>
            <a:pPr fontAlgn="base">
              <a:spcBef>
                <a:spcPts val="0"/>
              </a:spcBef>
              <a:spcAft>
                <a:spcPts val="0"/>
              </a:spcAft>
              <a:buSzPct val="41000"/>
              <a:tabLst>
                <a:tab pos="457200" algn="l"/>
              </a:tabLst>
            </a:pPr>
            <a:endParaRPr lang="en-US" sz="3600" b="1" u="sng" dirty="0">
              <a:solidFill>
                <a:srgbClr val="000000"/>
              </a:solidFill>
              <a:latin typeface="Gadugi" panose="020B0502040204020203" pitchFamily="34" charset="0"/>
              <a:ea typeface="Gadugi" panose="020B0502040204020203" pitchFamily="34" charset="0"/>
              <a:cs typeface="Arial" panose="020B0604020202020204" pitchFamily="34" charset="0"/>
            </a:endParaRPr>
          </a:p>
          <a:p>
            <a:pPr fontAlgn="base">
              <a:spcBef>
                <a:spcPts val="0"/>
              </a:spcBef>
              <a:spcAft>
                <a:spcPts val="0"/>
              </a:spcAft>
              <a:buSzPct val="75000"/>
              <a:buFont typeface="Wingdings" panose="05000000000000000000" pitchFamily="2" charset="2"/>
              <a:buChar char="§"/>
              <a:tabLst>
                <a:tab pos="457200" algn="l"/>
              </a:tabLst>
            </a:pPr>
            <a:r>
              <a:rPr lang="en-US" b="1" u="sng" dirty="0">
                <a:solidFill>
                  <a:srgbClr val="000000"/>
                </a:solidFill>
                <a:ea typeface="Gadugi" panose="020B0502040204020203" pitchFamily="34" charset="0"/>
              </a:rPr>
              <a:t>Providing support to a voter can  including:</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Reading </a:t>
            </a:r>
            <a:r>
              <a:rPr lang="en-US" sz="2400" dirty="0">
                <a:solidFill>
                  <a:srgbClr val="000000"/>
                </a:solidFill>
                <a:ea typeface="Gadugi" panose="020B0502040204020203" pitchFamily="34" charset="0"/>
              </a:rPr>
              <a:t>the</a:t>
            </a:r>
            <a:r>
              <a:rPr lang="en-US" dirty="0">
                <a:solidFill>
                  <a:srgbClr val="000000"/>
                </a:solidFill>
                <a:ea typeface="Gadugi" panose="020B0502040204020203" pitchFamily="34" charset="0"/>
              </a:rPr>
              <a:t> ballot to the voter</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Directing the voter to read the ballot</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Marking the voter’s ballot</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Directing the voter to mark the ballot</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Asking questions or cueing </a:t>
            </a:r>
          </a:p>
          <a:p>
            <a:pPr fontAlgn="base">
              <a:spcBef>
                <a:spcPts val="0"/>
              </a:spcBef>
              <a:spcAft>
                <a:spcPts val="0"/>
              </a:spcAft>
              <a:buSzPct val="75000"/>
              <a:buFont typeface="Wingdings" panose="05000000000000000000" pitchFamily="2" charset="2"/>
              <a:buChar char="§"/>
              <a:tabLst>
                <a:tab pos="457200" algn="l"/>
              </a:tabLst>
            </a:pPr>
            <a:r>
              <a:rPr lang="en-US" dirty="0">
                <a:solidFill>
                  <a:srgbClr val="000000"/>
                </a:solidFill>
                <a:ea typeface="Gadugi" panose="020B0502040204020203" pitchFamily="34" charset="0"/>
              </a:rPr>
              <a:t>Other support requested</a:t>
            </a:r>
          </a:p>
          <a:p>
            <a:pPr fontAlgn="base">
              <a:spcBef>
                <a:spcPts val="0"/>
              </a:spcBef>
              <a:spcAft>
                <a:spcPts val="0"/>
              </a:spcAft>
              <a:buSzPct val="75000"/>
              <a:buFont typeface="Wingdings" panose="05000000000000000000" pitchFamily="2" charset="2"/>
              <a:buChar char="§"/>
              <a:tabLst>
                <a:tab pos="457200" algn="l"/>
              </a:tabLst>
            </a:pPr>
            <a:endParaRPr lang="en-US" sz="3000" dirty="0">
              <a:solidFill>
                <a:srgbClr val="000000"/>
              </a:solidFill>
              <a:latin typeface="Gadugi" panose="020B0502040204020203" pitchFamily="34" charset="0"/>
              <a:ea typeface="Gadugi" panose="020B0502040204020203" pitchFamily="34" charset="0"/>
              <a:cs typeface="Arial" panose="020B0604020202020204" pitchFamily="34" charset="0"/>
            </a:endParaRPr>
          </a:p>
          <a:p>
            <a:pPr fontAlgn="base">
              <a:spcBef>
                <a:spcPts val="0"/>
              </a:spcBef>
              <a:spcAft>
                <a:spcPts val="0"/>
              </a:spcAft>
              <a:buSzPct val="75000"/>
              <a:buFont typeface="Wingdings" panose="05000000000000000000" pitchFamily="2" charset="2"/>
              <a:buChar char="§"/>
              <a:tabLst>
                <a:tab pos="457200" algn="l"/>
              </a:tabLst>
            </a:pPr>
            <a:endParaRPr lang="en-US" sz="3200" dirty="0">
              <a:solidFill>
                <a:srgbClr val="000000"/>
              </a:solidFill>
              <a:latin typeface="Gadugi" panose="020B0502040204020203" pitchFamily="34" charset="0"/>
              <a:ea typeface="Gadugi" panose="020B0502040204020203" pitchFamily="34" charset="0"/>
              <a:cs typeface="Arial" panose="020B0604020202020204" pitchFamily="34" charset="0"/>
            </a:endParaRPr>
          </a:p>
          <a:p>
            <a:pPr marL="0" indent="0" fontAlgn="base">
              <a:spcBef>
                <a:spcPts val="0"/>
              </a:spcBef>
              <a:spcAft>
                <a:spcPts val="0"/>
              </a:spcAft>
              <a:buSzPct val="41000"/>
              <a:buNone/>
              <a:tabLst>
                <a:tab pos="457200" algn="l"/>
              </a:tabLst>
            </a:pPr>
            <a:endParaRPr lang="en-US" sz="3200" dirty="0">
              <a:solidFill>
                <a:srgbClr val="000000"/>
              </a:solidFill>
              <a:latin typeface="Gadugi" panose="020B0502040204020203" pitchFamily="34" charset="0"/>
              <a:ea typeface="Gadugi" panose="020B0502040204020203" pitchFamily="34" charset="0"/>
              <a:cs typeface="Arial" panose="020B0604020202020204" pitchFamily="34" charset="0"/>
            </a:endParaRPr>
          </a:p>
          <a:p>
            <a:pPr fontAlgn="base">
              <a:spcBef>
                <a:spcPts val="0"/>
              </a:spcBef>
              <a:spcAft>
                <a:spcPts val="0"/>
              </a:spcAft>
              <a:buSzPts val="1000"/>
              <a:tabLst>
                <a:tab pos="457200" algn="l"/>
              </a:tabLst>
            </a:pPr>
            <a:endParaRPr lang="en-US"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2800" dirty="0">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endParaRPr lang="en-US" sz="2800" dirty="0">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endParaRPr lang="en-US" sz="2800" i="1" dirty="0">
              <a:solidFill>
                <a:srgbClr val="99000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61382126-A451-4838-B39E-067C8E22E26A}"/>
              </a:ext>
            </a:extLst>
          </p:cNvPr>
          <p:cNvSpPr txBox="1">
            <a:spLocks/>
          </p:cNvSpPr>
          <p:nvPr/>
        </p:nvSpPr>
        <p:spPr>
          <a:xfrm>
            <a:off x="6445758" y="1562100"/>
            <a:ext cx="5422392" cy="4343399"/>
          </a:xfrm>
          <a:prstGeom prst="rect">
            <a:avLst/>
          </a:prstGeom>
        </p:spPr>
        <p:txBody>
          <a:bodyPr>
            <a:noAutofit/>
          </a:bodyPr>
          <a:lstStyle>
            <a:lvl1pPr marL="273050" indent="-273050" algn="l" rtl="0" eaLnBrk="0" fontAlgn="base" hangingPunct="0">
              <a:spcBef>
                <a:spcPct val="20000"/>
              </a:spcBef>
              <a:spcAft>
                <a:spcPct val="0"/>
              </a:spcAft>
              <a:buClrTx/>
              <a:buSzPct val="95000"/>
              <a:buFont typeface="Wingdings 2" panose="05020102010507070707" pitchFamily="18" charset="2"/>
              <a:buChar char=""/>
              <a:defRPr sz="2800" kern="1200">
                <a:solidFill>
                  <a:schemeClr val="tx1"/>
                </a:solidFill>
                <a:latin typeface="Arial" panose="020B0604020202020204" pitchFamily="34" charset="0"/>
                <a:ea typeface="+mn-ea"/>
                <a:cs typeface="Arial" panose="020B0604020202020204" pitchFamily="34" charset="0"/>
              </a:defRPr>
            </a:lvl1pPr>
            <a:lvl2pPr marL="639763" indent="-246063" algn="l" rtl="0" eaLnBrk="0" fontAlgn="base" hangingPunct="0">
              <a:spcBef>
                <a:spcPct val="20000"/>
              </a:spcBef>
              <a:spcAft>
                <a:spcPct val="0"/>
              </a:spcAft>
              <a:buClrTx/>
              <a:buSzPct val="8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2pPr>
            <a:lvl3pPr marL="914400" indent="-246063" algn="l" rtl="0" eaLnBrk="0" fontAlgn="base" hangingPunct="0">
              <a:spcBef>
                <a:spcPct val="20000"/>
              </a:spcBef>
              <a:spcAft>
                <a:spcPct val="0"/>
              </a:spcAft>
              <a:buClrTx/>
              <a:buSzPct val="70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3pPr>
            <a:lvl4pPr marL="1187450"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4pPr>
            <a:lvl5pPr marL="1462088" indent="-209550" algn="l" rtl="0" eaLnBrk="0" fontAlgn="base" hangingPunct="0">
              <a:spcBef>
                <a:spcPct val="20000"/>
              </a:spcBef>
              <a:spcAft>
                <a:spcPct val="0"/>
              </a:spcAft>
              <a:buClrTx/>
              <a:buSzPct val="65000"/>
              <a:buFont typeface="Wingdings 2" panose="05020102010507070707" pitchFamily="18" charset="2"/>
              <a:buChar char=""/>
              <a:defRPr sz="2400" kern="1200">
                <a:solidFill>
                  <a:schemeClr val="tx1"/>
                </a:solidFill>
                <a:latin typeface="Arial" panose="020B0604020202020204" pitchFamily="34" charset="0"/>
                <a:ea typeface="+mn-ea"/>
                <a:cs typeface="Arial" panose="020B060402020202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panose="05020102010507070707" pitchFamily="18" charset="2"/>
              <a:buNone/>
            </a:pPr>
            <a:r>
              <a:rPr lang="en-US" b="1" u="sng" dirty="0">
                <a:ea typeface="Gadugi" panose="020B0502040204020203" pitchFamily="34" charset="0"/>
              </a:rPr>
              <a:t>Unlawful assistance includes:</a:t>
            </a:r>
          </a:p>
          <a:p>
            <a:pPr>
              <a:buSzPct val="75000"/>
              <a:buFont typeface="Wingdings" panose="05000000000000000000" pitchFamily="2" charset="2"/>
              <a:buChar char="§"/>
            </a:pPr>
            <a:r>
              <a:rPr lang="en-US" dirty="0">
                <a:ea typeface="Gadugi" panose="020B0502040204020203" pitchFamily="34" charset="0"/>
              </a:rPr>
              <a:t>Providing assistance to a voter that is not eligible for assistance</a:t>
            </a:r>
          </a:p>
          <a:p>
            <a:pPr>
              <a:buSzPct val="75000"/>
              <a:buFont typeface="Wingdings" panose="05000000000000000000" pitchFamily="2" charset="2"/>
              <a:buChar char="§"/>
            </a:pPr>
            <a:r>
              <a:rPr lang="en-US" dirty="0">
                <a:ea typeface="Gadugi" panose="020B0502040204020203" pitchFamily="34" charset="0"/>
              </a:rPr>
              <a:t>Preparing the ballot in a way other than the way the voter directs or without direction from the voter</a:t>
            </a:r>
          </a:p>
        </p:txBody>
      </p:sp>
    </p:spTree>
    <p:extLst>
      <p:ext uri="{BB962C8B-B14F-4D97-AF65-F5344CB8AC3E}">
        <p14:creationId xmlns:p14="http://schemas.microsoft.com/office/powerpoint/2010/main" val="1282694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F4654-0F51-49E0-8BBC-30B1DB38D4DE}"/>
              </a:ext>
            </a:extLst>
          </p:cNvPr>
          <p:cNvSpPr>
            <a:spLocks noGrp="1"/>
          </p:cNvSpPr>
          <p:nvPr>
            <p:ph type="title"/>
          </p:nvPr>
        </p:nvSpPr>
        <p:spPr/>
        <p:txBody>
          <a:bodyPr/>
          <a:lstStyle/>
          <a:p>
            <a:pPr algn="ctr"/>
            <a:r>
              <a:rPr lang="en-US" dirty="0"/>
              <a:t>Right to Assistance (2)</a:t>
            </a:r>
          </a:p>
        </p:txBody>
      </p:sp>
      <p:sp>
        <p:nvSpPr>
          <p:cNvPr id="3" name="Content Placeholder 2">
            <a:extLst>
              <a:ext uri="{FF2B5EF4-FFF2-40B4-BE49-F238E27FC236}">
                <a16:creationId xmlns:a16="http://schemas.microsoft.com/office/drawing/2014/main" id="{19377C8E-467E-46ED-84FF-1775B4E314D5}"/>
              </a:ext>
            </a:extLst>
          </p:cNvPr>
          <p:cNvSpPr>
            <a:spLocks noGrp="1"/>
          </p:cNvSpPr>
          <p:nvPr>
            <p:ph idx="1"/>
          </p:nvPr>
        </p:nvSpPr>
        <p:spPr>
          <a:xfrm>
            <a:off x="609600" y="1261400"/>
            <a:ext cx="10972800" cy="4815550"/>
          </a:xfrm>
        </p:spPr>
        <p:txBody>
          <a:bodyPr/>
          <a:lstStyle/>
          <a:p>
            <a:r>
              <a:rPr lang="en-US" dirty="0"/>
              <a:t>A voter who cannot cast a ballot independently because of a disability is entitled to receive assistance from the person of their choice or an election worker.</a:t>
            </a:r>
          </a:p>
          <a:p>
            <a:r>
              <a:rPr lang="en-US" dirty="0"/>
              <a:t>If the voter does not have someone they trust to assist them, two election workers can assist.</a:t>
            </a:r>
          </a:p>
          <a:p>
            <a:r>
              <a:rPr lang="en-US" dirty="0"/>
              <a:t>Person of choice cannot be voter’s employer or agent of voter’s labor union.</a:t>
            </a:r>
          </a:p>
          <a:p>
            <a:r>
              <a:rPr lang="en-US" dirty="0"/>
              <a:t>Assistant must take oath.</a:t>
            </a:r>
          </a:p>
          <a:p>
            <a:endParaRPr lang="en-US" dirty="0"/>
          </a:p>
          <a:p>
            <a:endParaRPr lang="en-US" dirty="0"/>
          </a:p>
          <a:p>
            <a:endParaRPr lang="en-US" dirty="0"/>
          </a:p>
        </p:txBody>
      </p:sp>
    </p:spTree>
    <p:extLst>
      <p:ext uri="{BB962C8B-B14F-4D97-AF65-F5344CB8AC3E}">
        <p14:creationId xmlns:p14="http://schemas.microsoft.com/office/powerpoint/2010/main" val="31688825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C4F69-ED28-4239-BADB-AC233C14FA27}"/>
              </a:ext>
            </a:extLst>
          </p:cNvPr>
          <p:cNvSpPr>
            <a:spLocks noGrp="1"/>
          </p:cNvSpPr>
          <p:nvPr>
            <p:ph type="title"/>
          </p:nvPr>
        </p:nvSpPr>
        <p:spPr/>
        <p:txBody>
          <a:bodyPr/>
          <a:lstStyle/>
          <a:p>
            <a:pPr algn="ctr"/>
            <a:r>
              <a:rPr lang="en-US" dirty="0"/>
              <a:t>Types of Assistance</a:t>
            </a:r>
          </a:p>
        </p:txBody>
      </p:sp>
      <p:sp>
        <p:nvSpPr>
          <p:cNvPr id="3" name="Content Placeholder 2">
            <a:extLst>
              <a:ext uri="{FF2B5EF4-FFF2-40B4-BE49-F238E27FC236}">
                <a16:creationId xmlns:a16="http://schemas.microsoft.com/office/drawing/2014/main" id="{070DB9D8-AC4E-4F30-9444-41CBD9411D0B}"/>
              </a:ext>
            </a:extLst>
          </p:cNvPr>
          <p:cNvSpPr>
            <a:spLocks noGrp="1"/>
          </p:cNvSpPr>
          <p:nvPr>
            <p:ph idx="1"/>
          </p:nvPr>
        </p:nvSpPr>
        <p:spPr/>
        <p:txBody>
          <a:bodyPr/>
          <a:lstStyle/>
          <a:p>
            <a:r>
              <a:rPr lang="en-US" sz="2400" dirty="0"/>
              <a:t>Interpreter</a:t>
            </a:r>
          </a:p>
          <a:p>
            <a:r>
              <a:rPr lang="en-US" sz="2400" dirty="0"/>
              <a:t>Accessibility Tools of DRE Machine.</a:t>
            </a:r>
          </a:p>
          <a:p>
            <a:pPr lvl="1"/>
            <a:r>
              <a:rPr lang="en-US" dirty="0"/>
              <a:t>Audio portion of ballot. Allows ballot to be read to voter via headphones.</a:t>
            </a:r>
          </a:p>
          <a:p>
            <a:pPr lvl="1"/>
            <a:r>
              <a:rPr lang="en-US" dirty="0"/>
              <a:t>Increase font size on screen; adjustable on-screen high contrast and zoom function.</a:t>
            </a:r>
          </a:p>
          <a:p>
            <a:pPr lvl="1"/>
            <a:r>
              <a:rPr lang="en-US" dirty="0"/>
              <a:t>Audio-tactile keypad with Braille legends; two-position rocker switch</a:t>
            </a:r>
          </a:p>
          <a:p>
            <a:pPr lvl="1"/>
            <a:r>
              <a:rPr lang="en-US" dirty="0"/>
              <a:t>Sip-and-puff device</a:t>
            </a:r>
          </a:p>
          <a:p>
            <a:pPr lvl="1"/>
            <a:r>
              <a:rPr lang="en-US" dirty="0"/>
              <a:t>Portable-election workers can take the machine to curbside voters.</a:t>
            </a:r>
          </a:p>
          <a:p>
            <a:r>
              <a:rPr lang="en-US" sz="2400" dirty="0"/>
              <a:t>Curbside voting</a:t>
            </a:r>
          </a:p>
          <a:p>
            <a:r>
              <a:rPr lang="en-US" sz="2400" dirty="0"/>
              <a:t>Spot in line</a:t>
            </a:r>
          </a:p>
          <a:p>
            <a:pPr lvl="1"/>
            <a:r>
              <a:rPr lang="en-US" dirty="0"/>
              <a:t>Can also employ Voting Order Priority  (Sec. 63.0013, Texas Election Code)</a:t>
            </a:r>
          </a:p>
          <a:p>
            <a:pPr marL="0" indent="0">
              <a:buNone/>
            </a:pPr>
            <a:endParaRPr lang="en-US" dirty="0"/>
          </a:p>
        </p:txBody>
      </p:sp>
    </p:spTree>
    <p:extLst>
      <p:ext uri="{BB962C8B-B14F-4D97-AF65-F5344CB8AC3E}">
        <p14:creationId xmlns:p14="http://schemas.microsoft.com/office/powerpoint/2010/main" val="1297900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746CF-CB59-42B3-AC31-1FA8523F74F0}"/>
              </a:ext>
            </a:extLst>
          </p:cNvPr>
          <p:cNvSpPr>
            <a:spLocks noGrp="1"/>
          </p:cNvSpPr>
          <p:nvPr>
            <p:ph type="title"/>
          </p:nvPr>
        </p:nvSpPr>
        <p:spPr/>
        <p:txBody>
          <a:bodyPr/>
          <a:lstStyle/>
          <a:p>
            <a:pPr algn="ctr"/>
            <a:r>
              <a:rPr lang="en-US" dirty="0"/>
              <a:t>In-person voting laws</a:t>
            </a:r>
          </a:p>
        </p:txBody>
      </p:sp>
      <p:sp>
        <p:nvSpPr>
          <p:cNvPr id="3" name="Content Placeholder 2">
            <a:extLst>
              <a:ext uri="{FF2B5EF4-FFF2-40B4-BE49-F238E27FC236}">
                <a16:creationId xmlns:a16="http://schemas.microsoft.com/office/drawing/2014/main" id="{F6660528-8BD8-4CD8-B6F3-323BC4FAE998}"/>
              </a:ext>
            </a:extLst>
          </p:cNvPr>
          <p:cNvSpPr>
            <a:spLocks noGrp="1"/>
          </p:cNvSpPr>
          <p:nvPr>
            <p:ph idx="1"/>
          </p:nvPr>
        </p:nvSpPr>
        <p:spPr/>
        <p:txBody>
          <a:bodyPr/>
          <a:lstStyle/>
          <a:p>
            <a:r>
              <a:rPr lang="en-US" sz="2000" dirty="0"/>
              <a:t>IN-PERSON  VOTING</a:t>
            </a:r>
          </a:p>
          <a:p>
            <a:pPr lvl="1"/>
            <a:r>
              <a:rPr lang="en-US" sz="1800" dirty="0"/>
              <a:t>Persons who assist voters with an in-person ballot must provide their relationship to the voter, address, and mark that they did not receive compensation.</a:t>
            </a:r>
          </a:p>
          <a:p>
            <a:pPr lvl="1"/>
            <a:r>
              <a:rPr lang="en-US" sz="1800" dirty="0"/>
              <a:t>Persons who assist a voter (for language or disability) must sign the new oath.</a:t>
            </a:r>
          </a:p>
          <a:p>
            <a:r>
              <a:rPr lang="en-US" sz="2000" dirty="0"/>
              <a:t>CURBSIDE VOTING</a:t>
            </a:r>
          </a:p>
          <a:p>
            <a:pPr lvl="1"/>
            <a:r>
              <a:rPr lang="en-US" sz="1800" dirty="0"/>
              <a:t>A person who transports seven people, at the same time, who are not related, must complete and sign a form that asks for the driver’s name and address and whether the person is providing assistance properly and without compensation.</a:t>
            </a:r>
          </a:p>
          <a:p>
            <a:r>
              <a:rPr lang="en-US" sz="2000" dirty="0"/>
              <a:t>POLL WATCHERS</a:t>
            </a:r>
          </a:p>
          <a:p>
            <a:pPr lvl="1"/>
            <a:r>
              <a:rPr lang="en-US" sz="1800" dirty="0"/>
              <a:t>Watchers MAY observe assistance given to voters by election officials and inspect the ballot before it is deposited in the ballot box to determine if it was prepared in accordance with the voter’s wishes. </a:t>
            </a:r>
          </a:p>
          <a:p>
            <a:pPr lvl="1"/>
            <a:r>
              <a:rPr lang="en-US" sz="1800" dirty="0"/>
              <a:t>A watcher MAY NOT be present at the voting station when a voter is preparing the voter’s ballot or is being assisted by a person of the voter's choice, including by a person also serving as an interpreter at the voting station. </a:t>
            </a:r>
          </a:p>
          <a:p>
            <a:endParaRPr lang="en-US" dirty="0"/>
          </a:p>
        </p:txBody>
      </p:sp>
    </p:spTree>
    <p:extLst>
      <p:ext uri="{BB962C8B-B14F-4D97-AF65-F5344CB8AC3E}">
        <p14:creationId xmlns:p14="http://schemas.microsoft.com/office/powerpoint/2010/main" val="236208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A6BD2-F17D-4E4E-B5AA-0FFF8815471E}"/>
              </a:ext>
            </a:extLst>
          </p:cNvPr>
          <p:cNvSpPr>
            <a:spLocks noGrp="1"/>
          </p:cNvSpPr>
          <p:nvPr>
            <p:ph type="title"/>
          </p:nvPr>
        </p:nvSpPr>
        <p:spPr/>
        <p:txBody>
          <a:bodyPr/>
          <a:lstStyle/>
          <a:p>
            <a:pPr algn="ctr"/>
            <a:r>
              <a:rPr lang="en-US" dirty="0"/>
              <a:t>Services Offered</a:t>
            </a:r>
          </a:p>
        </p:txBody>
      </p:sp>
      <p:sp>
        <p:nvSpPr>
          <p:cNvPr id="3" name="Content Placeholder 2">
            <a:extLst>
              <a:ext uri="{FF2B5EF4-FFF2-40B4-BE49-F238E27FC236}">
                <a16:creationId xmlns:a16="http://schemas.microsoft.com/office/drawing/2014/main" id="{21B01813-374C-46ED-9974-DF7441BB8A43}"/>
              </a:ext>
            </a:extLst>
          </p:cNvPr>
          <p:cNvSpPr>
            <a:spLocks noGrp="1"/>
          </p:cNvSpPr>
          <p:nvPr>
            <p:ph idx="1"/>
          </p:nvPr>
        </p:nvSpPr>
        <p:spPr/>
        <p:txBody>
          <a:bodyPr/>
          <a:lstStyle/>
          <a:p>
            <a:pPr>
              <a:buClr>
                <a:schemeClr val="tx1"/>
              </a:buClr>
            </a:pPr>
            <a:r>
              <a:rPr lang="en-US" dirty="0"/>
              <a:t>Provide direct legal assistance to people with disabilities whose rights are threatened or violated</a:t>
            </a:r>
          </a:p>
          <a:p>
            <a:pPr>
              <a:buClr>
                <a:schemeClr val="tx1"/>
              </a:buClr>
            </a:pPr>
            <a:r>
              <a:rPr lang="en-US" dirty="0"/>
              <a:t>Protect rights of individuals and groups of people with disabilities through courts and justice system</a:t>
            </a:r>
          </a:p>
          <a:p>
            <a:pPr>
              <a:buClr>
                <a:schemeClr val="tx1"/>
              </a:buClr>
            </a:pPr>
            <a:r>
              <a:rPr lang="en-US" dirty="0"/>
              <a:t>Inform policy makers about how issues impact people with disabilities</a:t>
            </a:r>
          </a:p>
          <a:p>
            <a:pPr>
              <a:buClr>
                <a:schemeClr val="tx1"/>
              </a:buClr>
            </a:pPr>
            <a:r>
              <a:rPr lang="en-US" dirty="0"/>
              <a:t>Educate people with disabilities and family members about their rights</a:t>
            </a:r>
          </a:p>
          <a:p>
            <a:pPr>
              <a:buClr>
                <a:schemeClr val="tx1"/>
              </a:buClr>
            </a:pPr>
            <a:r>
              <a:rPr lang="en-US" dirty="0"/>
              <a:t>Make referrals to programs and services</a:t>
            </a:r>
          </a:p>
        </p:txBody>
      </p:sp>
    </p:spTree>
    <p:extLst>
      <p:ext uri="{BB962C8B-B14F-4D97-AF65-F5344CB8AC3E}">
        <p14:creationId xmlns:p14="http://schemas.microsoft.com/office/powerpoint/2010/main" val="1701766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DFABC-C873-4479-B7F7-0ACD909FBA46}"/>
              </a:ext>
            </a:extLst>
          </p:cNvPr>
          <p:cNvSpPr>
            <a:spLocks noGrp="1"/>
          </p:cNvSpPr>
          <p:nvPr>
            <p:ph type="title"/>
          </p:nvPr>
        </p:nvSpPr>
        <p:spPr/>
        <p:txBody>
          <a:bodyPr/>
          <a:lstStyle/>
          <a:p>
            <a:pPr algn="ctr"/>
            <a:r>
              <a:rPr lang="en-US" dirty="0"/>
              <a:t>Personal Assistance</a:t>
            </a:r>
          </a:p>
        </p:txBody>
      </p:sp>
      <p:sp>
        <p:nvSpPr>
          <p:cNvPr id="3" name="Content Placeholder 2">
            <a:extLst>
              <a:ext uri="{FF2B5EF4-FFF2-40B4-BE49-F238E27FC236}">
                <a16:creationId xmlns:a16="http://schemas.microsoft.com/office/drawing/2014/main" id="{8E926DBE-EE07-4A27-A38B-72962E21D8B0}"/>
              </a:ext>
            </a:extLst>
          </p:cNvPr>
          <p:cNvSpPr>
            <a:spLocks noGrp="1"/>
          </p:cNvSpPr>
          <p:nvPr>
            <p:ph idx="1"/>
          </p:nvPr>
        </p:nvSpPr>
        <p:spPr>
          <a:xfrm>
            <a:off x="609600" y="1261400"/>
            <a:ext cx="10972800" cy="4815550"/>
          </a:xfrm>
        </p:spPr>
        <p:txBody>
          <a:bodyPr/>
          <a:lstStyle/>
          <a:p>
            <a:r>
              <a:rPr lang="en-US" b="1" dirty="0"/>
              <a:t>(Current) </a:t>
            </a:r>
            <a:r>
              <a:rPr lang="en-US" dirty="0"/>
              <a:t>Texas </a:t>
            </a:r>
            <a:r>
              <a:rPr lang="en-US" u="sng" dirty="0"/>
              <a:t>cannot </a:t>
            </a:r>
            <a:r>
              <a:rPr lang="en-US" dirty="0"/>
              <a:t>enforce laws that limit voting assistance and from requiring individuals assisting voters to sign an oath stating they confined their assistance to reading the ballot to the voter, directing the voter to read the ballot, marking the voter’s ballot, or directing the voter to mark the ballot. </a:t>
            </a:r>
          </a:p>
          <a:p>
            <a:pPr marL="0" indent="0">
              <a:buNone/>
            </a:pPr>
            <a:r>
              <a:rPr lang="en-US" sz="2000" dirty="0">
                <a:hlinkClick r:id="rId2"/>
              </a:rPr>
              <a:t>Texas Voter Assistance Law</a:t>
            </a:r>
            <a:endParaRPr lang="en-US" sz="2000" dirty="0"/>
          </a:p>
          <a:p>
            <a:r>
              <a:rPr lang="en-US" dirty="0"/>
              <a:t>(Previously) only allowed to help in the following ways: </a:t>
            </a:r>
          </a:p>
          <a:p>
            <a:pPr lvl="1"/>
            <a:r>
              <a:rPr lang="en-US" dirty="0"/>
              <a:t>Reading the ballot, directing the voter to read the ballot, marking the ballot, or directing the voter to mark the ballot all to the preferences of the voter.</a:t>
            </a:r>
          </a:p>
          <a:p>
            <a:pPr lvl="1"/>
            <a:r>
              <a:rPr lang="en-US" dirty="0"/>
              <a:t>Not allowed to cue voter via word, sign or gesture how the voter should/wants to vote.</a:t>
            </a:r>
          </a:p>
          <a:p>
            <a:pPr marL="0" indent="0">
              <a:buNone/>
            </a:pPr>
            <a:endParaRPr lang="en-US" sz="2000" dirty="0"/>
          </a:p>
        </p:txBody>
      </p:sp>
    </p:spTree>
    <p:extLst>
      <p:ext uri="{BB962C8B-B14F-4D97-AF65-F5344CB8AC3E}">
        <p14:creationId xmlns:p14="http://schemas.microsoft.com/office/powerpoint/2010/main" val="2659332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034A8-FF91-4FC0-BFD7-8F50CFB2076E}"/>
              </a:ext>
            </a:extLst>
          </p:cNvPr>
          <p:cNvSpPr>
            <a:spLocks noGrp="1"/>
          </p:cNvSpPr>
          <p:nvPr>
            <p:ph type="title"/>
          </p:nvPr>
        </p:nvSpPr>
        <p:spPr/>
        <p:txBody>
          <a:bodyPr/>
          <a:lstStyle/>
          <a:p>
            <a:pPr algn="ctr"/>
            <a:r>
              <a:rPr lang="en-US" sz="4800" dirty="0"/>
              <a:t>Reasonable Accommodation Request</a:t>
            </a:r>
          </a:p>
        </p:txBody>
      </p:sp>
      <p:sp>
        <p:nvSpPr>
          <p:cNvPr id="3" name="Content Placeholder 2">
            <a:extLst>
              <a:ext uri="{FF2B5EF4-FFF2-40B4-BE49-F238E27FC236}">
                <a16:creationId xmlns:a16="http://schemas.microsoft.com/office/drawing/2014/main" id="{64E68F2D-BCA8-4CA0-896A-7AF45C9732EF}"/>
              </a:ext>
            </a:extLst>
          </p:cNvPr>
          <p:cNvSpPr>
            <a:spLocks noGrp="1"/>
          </p:cNvSpPr>
          <p:nvPr>
            <p:ph idx="1"/>
          </p:nvPr>
        </p:nvSpPr>
        <p:spPr>
          <a:xfrm>
            <a:off x="266700" y="1261400"/>
            <a:ext cx="11563350" cy="4389437"/>
          </a:xfrm>
        </p:spPr>
        <p:txBody>
          <a:bodyPr/>
          <a:lstStyle/>
          <a:p>
            <a:r>
              <a:rPr lang="en-US" dirty="0"/>
              <a:t>Sec. 1.022. REASONABLE ACCOMMODATION OR MODIFICATION. </a:t>
            </a:r>
          </a:p>
          <a:p>
            <a:pPr marL="0" indent="0">
              <a:buNone/>
            </a:pPr>
            <a:r>
              <a:rPr lang="en-US" dirty="0"/>
              <a:t> A provision of this code may not be interpreted to prohibit or limit the right of a qualified individual with a disability from requesting a reasonable accommodation or modification to any election standard, practice, or procedure mandated by law or rule that the individual is entitled to request under federal or state law.</a:t>
            </a:r>
          </a:p>
          <a:p>
            <a:endParaRPr lang="en-US" dirty="0"/>
          </a:p>
        </p:txBody>
      </p:sp>
    </p:spTree>
    <p:extLst>
      <p:ext uri="{BB962C8B-B14F-4D97-AF65-F5344CB8AC3E}">
        <p14:creationId xmlns:p14="http://schemas.microsoft.com/office/powerpoint/2010/main" val="3779224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E7846-7492-4E81-9490-73CC24537416}"/>
              </a:ext>
            </a:extLst>
          </p:cNvPr>
          <p:cNvSpPr>
            <a:spLocks noGrp="1"/>
          </p:cNvSpPr>
          <p:nvPr>
            <p:ph type="title"/>
          </p:nvPr>
        </p:nvSpPr>
        <p:spPr/>
        <p:txBody>
          <a:bodyPr/>
          <a:lstStyle/>
          <a:p>
            <a:pPr algn="ctr"/>
            <a:r>
              <a:rPr lang="en-US" dirty="0"/>
              <a:t>Things To Remember</a:t>
            </a:r>
          </a:p>
        </p:txBody>
      </p:sp>
      <p:sp>
        <p:nvSpPr>
          <p:cNvPr id="3" name="Content Placeholder 2">
            <a:extLst>
              <a:ext uri="{FF2B5EF4-FFF2-40B4-BE49-F238E27FC236}">
                <a16:creationId xmlns:a16="http://schemas.microsoft.com/office/drawing/2014/main" id="{A89790A1-77A1-40FA-85A8-B466975A710C}"/>
              </a:ext>
            </a:extLst>
          </p:cNvPr>
          <p:cNvSpPr>
            <a:spLocks noGrp="1"/>
          </p:cNvSpPr>
          <p:nvPr>
            <p:ph idx="1"/>
          </p:nvPr>
        </p:nvSpPr>
        <p:spPr>
          <a:xfrm>
            <a:off x="247650" y="1261400"/>
            <a:ext cx="11944350" cy="4389437"/>
          </a:xfrm>
        </p:spPr>
        <p:txBody>
          <a:bodyPr/>
          <a:lstStyle/>
          <a:p>
            <a:r>
              <a:rPr lang="en-US" sz="2400" dirty="0"/>
              <a:t>Focus on reasonable, doable solutions delivered in a responsive, courteous manner.</a:t>
            </a:r>
          </a:p>
          <a:p>
            <a:r>
              <a:rPr lang="en-US" sz="2400" dirty="0"/>
              <a:t>Rely on the voter as the “expert.” If an issue you are unfamiliar with arises, ask them what you can do to best assist them.</a:t>
            </a:r>
          </a:p>
          <a:p>
            <a:r>
              <a:rPr lang="en-US" sz="2400" dirty="0"/>
              <a:t>Make every effort to ensure your voting area is set up in an accessible manner, remains free of barriers during voting hours, and that DRE’s are turned on during voting hours.</a:t>
            </a:r>
          </a:p>
          <a:p>
            <a:r>
              <a:rPr lang="en-US" sz="2400" dirty="0"/>
              <a:t>It is not up to you to determine a persons registration qualifications or competence to vote.</a:t>
            </a:r>
          </a:p>
          <a:p>
            <a:r>
              <a:rPr lang="en-US" sz="2400" dirty="0"/>
              <a:t>Make every effort to not embarrass a voter with a disability.</a:t>
            </a:r>
          </a:p>
          <a:p>
            <a:r>
              <a:rPr lang="en-US" sz="2400" dirty="0"/>
              <a:t>Be okay with asking questions.  Remember the Golden Rule!!</a:t>
            </a:r>
          </a:p>
          <a:p>
            <a:r>
              <a:rPr lang="en-US" sz="2400" dirty="0"/>
              <a:t>You cannot question one’s disability status. </a:t>
            </a:r>
          </a:p>
          <a:p>
            <a:pPr marL="0" indent="0">
              <a:buNone/>
            </a:pPr>
            <a:endParaRPr lang="en-US" dirty="0"/>
          </a:p>
        </p:txBody>
      </p:sp>
    </p:spTree>
    <p:extLst>
      <p:ext uri="{BB962C8B-B14F-4D97-AF65-F5344CB8AC3E}">
        <p14:creationId xmlns:p14="http://schemas.microsoft.com/office/powerpoint/2010/main" val="9289825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C5CA2-26A6-4AC1-A813-75A15A324D2D}"/>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6C9C743E-2FF5-46E2-A9AA-D1871CBE508B}"/>
              </a:ext>
            </a:extLst>
          </p:cNvPr>
          <p:cNvSpPr>
            <a:spLocks noGrp="1"/>
          </p:cNvSpPr>
          <p:nvPr>
            <p:ph idx="1"/>
          </p:nvPr>
        </p:nvSpPr>
        <p:spPr/>
        <p:txBody>
          <a:bodyPr/>
          <a:lstStyle/>
          <a:p>
            <a:pPr marL="0" indent="0">
              <a:buNone/>
            </a:pPr>
            <a:endParaRPr lang="en-US" dirty="0"/>
          </a:p>
          <a:p>
            <a:pPr marL="0" indent="0" algn="ctr">
              <a:buNone/>
            </a:pPr>
            <a:r>
              <a:rPr lang="en-US" b="1" dirty="0"/>
              <a:t>Molly Broadway</a:t>
            </a:r>
          </a:p>
          <a:p>
            <a:pPr marL="0" indent="0" algn="ctr">
              <a:buNone/>
            </a:pPr>
            <a:r>
              <a:rPr lang="en-US" dirty="0">
                <a:hlinkClick r:id="rId2"/>
              </a:rPr>
              <a:t>mbroadway@drtx.org</a:t>
            </a:r>
            <a:endParaRPr lang="en-US" dirty="0"/>
          </a:p>
          <a:p>
            <a:pPr marL="0" indent="0" algn="ctr">
              <a:buNone/>
            </a:pPr>
            <a:endParaRPr lang="en-US" dirty="0"/>
          </a:p>
          <a:p>
            <a:pPr marL="0" indent="0" algn="ctr">
              <a:buNone/>
            </a:pPr>
            <a:r>
              <a:rPr lang="en-US" b="1" dirty="0"/>
              <a:t>DRTx Voter Rights Hotline</a:t>
            </a:r>
          </a:p>
          <a:p>
            <a:pPr marL="0" indent="0" algn="ctr">
              <a:buNone/>
            </a:pPr>
            <a:r>
              <a:rPr lang="en-US" dirty="0"/>
              <a:t>1-888-796-VOTE (8683)</a:t>
            </a:r>
          </a:p>
          <a:p>
            <a:pPr marL="0" indent="0" algn="ctr">
              <a:buNone/>
            </a:pPr>
            <a:r>
              <a:rPr lang="en-US" dirty="0">
                <a:hlinkClick r:id="rId3"/>
              </a:rPr>
              <a:t>VOTE@DRTx.org</a:t>
            </a:r>
            <a:endParaRPr lang="en-US" dirty="0"/>
          </a:p>
          <a:p>
            <a:pPr marL="0" indent="0" algn="ctr">
              <a:buNone/>
            </a:pPr>
            <a:r>
              <a:rPr lang="en-US" dirty="0">
                <a:hlinkClick r:id="rId4"/>
              </a:rPr>
              <a:t>www.disabilityrightstx.org</a:t>
            </a:r>
            <a:r>
              <a:rPr lang="en-US" dirty="0"/>
              <a:t> </a:t>
            </a:r>
          </a:p>
        </p:txBody>
      </p:sp>
      <p:pic>
        <p:nvPicPr>
          <p:cNvPr id="5" name="Picture 4">
            <a:extLst>
              <a:ext uri="{FF2B5EF4-FFF2-40B4-BE49-F238E27FC236}">
                <a16:creationId xmlns:a16="http://schemas.microsoft.com/office/drawing/2014/main" id="{B60F1293-A10B-4770-873B-62CDE3B0093D}"/>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6250" y="4438650"/>
            <a:ext cx="3048000" cy="1905000"/>
          </a:xfrm>
          <a:prstGeom prst="rect">
            <a:avLst/>
          </a:prstGeom>
        </p:spPr>
      </p:pic>
    </p:spTree>
    <p:extLst>
      <p:ext uri="{BB962C8B-B14F-4D97-AF65-F5344CB8AC3E}">
        <p14:creationId xmlns:p14="http://schemas.microsoft.com/office/powerpoint/2010/main" val="29864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A8945-9E23-45C2-8B7A-82B754A52442}"/>
              </a:ext>
            </a:extLst>
          </p:cNvPr>
          <p:cNvSpPr>
            <a:spLocks noGrp="1"/>
          </p:cNvSpPr>
          <p:nvPr>
            <p:ph type="title"/>
          </p:nvPr>
        </p:nvSpPr>
        <p:spPr/>
        <p:txBody>
          <a:bodyPr/>
          <a:lstStyle/>
          <a:p>
            <a:pPr algn="ctr"/>
            <a:r>
              <a:rPr lang="en-US" dirty="0"/>
              <a:t>Areas of Focus</a:t>
            </a:r>
          </a:p>
        </p:txBody>
      </p:sp>
      <p:sp>
        <p:nvSpPr>
          <p:cNvPr id="3" name="Content Placeholder 2">
            <a:extLst>
              <a:ext uri="{FF2B5EF4-FFF2-40B4-BE49-F238E27FC236}">
                <a16:creationId xmlns:a16="http://schemas.microsoft.com/office/drawing/2014/main" id="{4407D244-563F-4391-BC6F-509FFE92740C}"/>
              </a:ext>
            </a:extLst>
          </p:cNvPr>
          <p:cNvSpPr>
            <a:spLocks noGrp="1"/>
          </p:cNvSpPr>
          <p:nvPr>
            <p:ph idx="1"/>
          </p:nvPr>
        </p:nvSpPr>
        <p:spPr>
          <a:xfrm>
            <a:off x="609600" y="1293480"/>
            <a:ext cx="10972800" cy="379837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2" anchor="t" anchorCtr="0" compatLnSpc="1">
            <a:prstTxWarp prst="textNoShape">
              <a:avLst/>
            </a:prstTxWarp>
          </a:bodyPr>
          <a:lstStyle/>
          <a:p>
            <a:pPr lvl="1"/>
            <a:r>
              <a:rPr lang="en-US" sz="2800" dirty="0"/>
              <a:t>Alternatives to Guardianship</a:t>
            </a:r>
          </a:p>
          <a:p>
            <a:pPr lvl="1"/>
            <a:r>
              <a:rPr lang="en-US" sz="2800" dirty="0"/>
              <a:t>Community Integration</a:t>
            </a:r>
          </a:p>
          <a:p>
            <a:pPr lvl="1"/>
            <a:r>
              <a:rPr lang="en-US" sz="2800" dirty="0"/>
              <a:t>Disaster Preparedness and Recovery</a:t>
            </a:r>
          </a:p>
          <a:p>
            <a:pPr lvl="1"/>
            <a:r>
              <a:rPr lang="en-US" sz="2800" dirty="0"/>
              <a:t>Early Childhood Intervention</a:t>
            </a:r>
          </a:p>
          <a:p>
            <a:pPr lvl="1"/>
            <a:r>
              <a:rPr lang="en-US" sz="2800" dirty="0"/>
              <a:t>Education (K-12, college)</a:t>
            </a:r>
          </a:p>
          <a:p>
            <a:pPr lvl="1"/>
            <a:r>
              <a:rPr lang="en-US" sz="2800" dirty="0"/>
              <a:t>Employment</a:t>
            </a:r>
          </a:p>
          <a:p>
            <a:pPr lvl="1"/>
            <a:r>
              <a:rPr lang="en-US" sz="2800" dirty="0"/>
              <a:t>Healthcare</a:t>
            </a:r>
          </a:p>
          <a:p>
            <a:pPr lvl="1"/>
            <a:r>
              <a:rPr lang="en-US" sz="2800" dirty="0"/>
              <a:t>Housing </a:t>
            </a:r>
          </a:p>
          <a:p>
            <a:pPr lvl="1"/>
            <a:r>
              <a:rPr lang="en-US" sz="2800" dirty="0"/>
              <a:t>Institutional Rights and Civil Liberties</a:t>
            </a:r>
          </a:p>
          <a:p>
            <a:pPr lvl="1"/>
            <a:r>
              <a:rPr lang="en-US" sz="2800" dirty="0"/>
              <a:t>Transportation</a:t>
            </a:r>
          </a:p>
          <a:p>
            <a:pPr lvl="1"/>
            <a:r>
              <a:rPr lang="en-US" sz="2800" dirty="0"/>
              <a:t>Voting</a:t>
            </a:r>
          </a:p>
        </p:txBody>
      </p:sp>
    </p:spTree>
    <p:extLst>
      <p:ext uri="{BB962C8B-B14F-4D97-AF65-F5344CB8AC3E}">
        <p14:creationId xmlns:p14="http://schemas.microsoft.com/office/powerpoint/2010/main" val="2103038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38B7-A9AF-45FC-8F2E-35385BF17318}"/>
              </a:ext>
            </a:extLst>
          </p:cNvPr>
          <p:cNvSpPr>
            <a:spLocks noGrp="1"/>
          </p:cNvSpPr>
          <p:nvPr>
            <p:ph type="title"/>
          </p:nvPr>
        </p:nvSpPr>
        <p:spPr/>
        <p:txBody>
          <a:bodyPr/>
          <a:lstStyle/>
          <a:p>
            <a:pPr algn="ctr"/>
            <a:r>
              <a:rPr lang="en-US" dirty="0"/>
              <a:t>Why is this important?</a:t>
            </a:r>
          </a:p>
        </p:txBody>
      </p:sp>
      <p:sp>
        <p:nvSpPr>
          <p:cNvPr id="3" name="Content Placeholder 2">
            <a:extLst>
              <a:ext uri="{FF2B5EF4-FFF2-40B4-BE49-F238E27FC236}">
                <a16:creationId xmlns:a16="http://schemas.microsoft.com/office/drawing/2014/main" id="{A6521AEE-1AF1-443A-86BE-AD36BBDD0BFC}"/>
              </a:ext>
            </a:extLst>
          </p:cNvPr>
          <p:cNvSpPr>
            <a:spLocks noGrp="1"/>
          </p:cNvSpPr>
          <p:nvPr>
            <p:ph idx="1"/>
          </p:nvPr>
        </p:nvSpPr>
        <p:spPr>
          <a:xfrm>
            <a:off x="609600" y="1373690"/>
            <a:ext cx="9226378" cy="4389437"/>
          </a:xfrm>
        </p:spPr>
        <p:txBody>
          <a:bodyPr/>
          <a:lstStyle/>
          <a:p>
            <a:pPr>
              <a:spcAft>
                <a:spcPts val="600"/>
              </a:spcAft>
              <a:buClr>
                <a:schemeClr val="tx1"/>
              </a:buClr>
              <a:buSzPct val="100000"/>
            </a:pPr>
            <a:r>
              <a:rPr lang="en-US" dirty="0"/>
              <a:t>Texas has an estimated 2 million voters with disabilities</a:t>
            </a:r>
          </a:p>
          <a:p>
            <a:pPr>
              <a:spcAft>
                <a:spcPts val="600"/>
              </a:spcAft>
              <a:buClr>
                <a:schemeClr val="tx1"/>
              </a:buClr>
              <a:buSzPct val="100000"/>
            </a:pPr>
            <a:r>
              <a:rPr lang="en-US" dirty="0"/>
              <a:t>2020 Presidential Election: 59.4% Texas voters had a disability</a:t>
            </a:r>
          </a:p>
          <a:p>
            <a:pPr>
              <a:spcAft>
                <a:spcPts val="600"/>
              </a:spcAft>
              <a:buClr>
                <a:schemeClr val="tx1"/>
              </a:buClr>
            </a:pPr>
            <a:r>
              <a:rPr lang="en-US" dirty="0"/>
              <a:t>Voters with disabilities have rights!!</a:t>
            </a:r>
          </a:p>
          <a:p>
            <a:pPr lvl="1">
              <a:spcAft>
                <a:spcPts val="600"/>
              </a:spcAft>
              <a:buClr>
                <a:schemeClr val="tx1"/>
              </a:buClr>
            </a:pPr>
            <a:r>
              <a:rPr lang="en-US" dirty="0"/>
              <a:t>Treated in a non-discriminatory way</a:t>
            </a:r>
          </a:p>
          <a:p>
            <a:pPr lvl="1">
              <a:spcAft>
                <a:spcPts val="600"/>
              </a:spcAft>
              <a:buClr>
                <a:schemeClr val="tx1"/>
              </a:buClr>
            </a:pPr>
            <a:r>
              <a:rPr lang="en-US" dirty="0"/>
              <a:t>Receive reasonable accommodations</a:t>
            </a:r>
          </a:p>
          <a:p>
            <a:pPr lvl="1">
              <a:spcAft>
                <a:spcPts val="600"/>
              </a:spcAft>
              <a:buClr>
                <a:schemeClr val="tx1"/>
              </a:buClr>
            </a:pPr>
            <a:r>
              <a:rPr lang="en-US" dirty="0"/>
              <a:t>Cast a private and independent ballot</a:t>
            </a:r>
          </a:p>
          <a:p>
            <a:pPr>
              <a:spcAft>
                <a:spcPts val="600"/>
              </a:spcAft>
              <a:buClr>
                <a:schemeClr val="tx1"/>
              </a:buClr>
            </a:pPr>
            <a:endParaRPr lang="en-US" dirty="0"/>
          </a:p>
        </p:txBody>
      </p:sp>
    </p:spTree>
    <p:extLst>
      <p:ext uri="{BB962C8B-B14F-4D97-AF65-F5344CB8AC3E}">
        <p14:creationId xmlns:p14="http://schemas.microsoft.com/office/powerpoint/2010/main" val="3131700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C509E-87EB-4699-A801-510A41808095}"/>
              </a:ext>
            </a:extLst>
          </p:cNvPr>
          <p:cNvSpPr>
            <a:spLocks noGrp="1"/>
          </p:cNvSpPr>
          <p:nvPr>
            <p:ph type="title"/>
          </p:nvPr>
        </p:nvSpPr>
        <p:spPr>
          <a:xfrm>
            <a:off x="609600" y="-7290"/>
            <a:ext cx="10972800" cy="1143000"/>
          </a:xfrm>
        </p:spPr>
        <p:txBody>
          <a:bodyPr/>
          <a:lstStyle/>
          <a:p>
            <a:pPr algn="ctr"/>
            <a:r>
              <a:rPr lang="en-US" sz="4400" dirty="0"/>
              <a:t>Goals for today</a:t>
            </a:r>
          </a:p>
        </p:txBody>
      </p:sp>
      <p:sp>
        <p:nvSpPr>
          <p:cNvPr id="3" name="Content Placeholder 2">
            <a:extLst>
              <a:ext uri="{FF2B5EF4-FFF2-40B4-BE49-F238E27FC236}">
                <a16:creationId xmlns:a16="http://schemas.microsoft.com/office/drawing/2014/main" id="{36BDCF4B-63DC-4872-BA42-C1F2D68B2812}"/>
              </a:ext>
            </a:extLst>
          </p:cNvPr>
          <p:cNvSpPr>
            <a:spLocks noGrp="1"/>
          </p:cNvSpPr>
          <p:nvPr>
            <p:ph idx="1"/>
          </p:nvPr>
        </p:nvSpPr>
        <p:spPr>
          <a:xfrm>
            <a:off x="609600" y="1223024"/>
            <a:ext cx="11215816" cy="4879825"/>
          </a:xfrm>
        </p:spPr>
        <p:txBody>
          <a:bodyPr/>
          <a:lstStyle/>
          <a:p>
            <a:pPr>
              <a:spcAft>
                <a:spcPts val="600"/>
              </a:spcAft>
              <a:buClr>
                <a:schemeClr val="tx1"/>
              </a:buClr>
            </a:pPr>
            <a:r>
              <a:rPr lang="en-US" dirty="0"/>
              <a:t>Go out into the voting world and:</a:t>
            </a:r>
          </a:p>
          <a:p>
            <a:pPr>
              <a:spcAft>
                <a:spcPts val="600"/>
              </a:spcAft>
              <a:buClr>
                <a:schemeClr val="tx1"/>
              </a:buClr>
            </a:pPr>
            <a:r>
              <a:rPr lang="en-US" dirty="0"/>
              <a:t>Ensure that each voter, regardless of support need, who chooses to exercise their right to vote has a positive voting experience, and to prepare you with information, skills, and guidance to:</a:t>
            </a:r>
          </a:p>
          <a:p>
            <a:pPr lvl="1">
              <a:spcAft>
                <a:spcPts val="600"/>
              </a:spcAft>
              <a:buClr>
                <a:schemeClr val="tx1"/>
              </a:buClr>
            </a:pPr>
            <a:r>
              <a:rPr lang="en-US" dirty="0"/>
              <a:t>Respond appropriately</a:t>
            </a:r>
          </a:p>
          <a:p>
            <a:pPr lvl="1">
              <a:spcAft>
                <a:spcPts val="600"/>
              </a:spcAft>
              <a:buClr>
                <a:schemeClr val="tx1"/>
              </a:buClr>
            </a:pPr>
            <a:r>
              <a:rPr lang="en-US" dirty="0"/>
              <a:t>Respond respectfully </a:t>
            </a:r>
          </a:p>
          <a:p>
            <a:pPr lvl="1">
              <a:spcAft>
                <a:spcPts val="600"/>
              </a:spcAft>
              <a:buClr>
                <a:schemeClr val="tx1"/>
              </a:buClr>
            </a:pPr>
            <a:r>
              <a:rPr lang="en-US" dirty="0"/>
              <a:t>Know the voter’s rights to accessibility and accommodation</a:t>
            </a:r>
          </a:p>
          <a:p>
            <a:pPr marL="668337" lvl="2" indent="0">
              <a:spcAft>
                <a:spcPts val="600"/>
              </a:spcAft>
              <a:buClr>
                <a:schemeClr val="tx1"/>
              </a:buClr>
              <a:buNone/>
            </a:pPr>
            <a:endParaRPr lang="en-US" dirty="0"/>
          </a:p>
        </p:txBody>
      </p:sp>
      <p:pic>
        <p:nvPicPr>
          <p:cNvPr id="4" name="Picture 3" descr="A picture of three young women in a convertible with text that says &quot;get in loser, we're going voting&quot;.">
            <a:extLst>
              <a:ext uri="{FF2B5EF4-FFF2-40B4-BE49-F238E27FC236}">
                <a16:creationId xmlns:a16="http://schemas.microsoft.com/office/drawing/2014/main" id="{EC64447A-D94A-422A-833A-56BF208CD5E6}"/>
              </a:ext>
            </a:extLst>
          </p:cNvPr>
          <p:cNvPicPr>
            <a:picLocks noChangeAspect="1"/>
          </p:cNvPicPr>
          <p:nvPr/>
        </p:nvPicPr>
        <p:blipFill>
          <a:blip r:embed="rId3"/>
          <a:stretch>
            <a:fillRect/>
          </a:stretch>
        </p:blipFill>
        <p:spPr>
          <a:xfrm>
            <a:off x="5205412" y="4949176"/>
            <a:ext cx="2466975" cy="1847850"/>
          </a:xfrm>
          <a:prstGeom prst="rect">
            <a:avLst/>
          </a:prstGeom>
        </p:spPr>
      </p:pic>
    </p:spTree>
    <p:extLst>
      <p:ext uri="{BB962C8B-B14F-4D97-AF65-F5344CB8AC3E}">
        <p14:creationId xmlns:p14="http://schemas.microsoft.com/office/powerpoint/2010/main" val="170339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0D87F-0986-4A1A-B1EC-061325B74238}"/>
              </a:ext>
            </a:extLst>
          </p:cNvPr>
          <p:cNvSpPr>
            <a:spLocks noGrp="1"/>
          </p:cNvSpPr>
          <p:nvPr>
            <p:ph type="title"/>
          </p:nvPr>
        </p:nvSpPr>
        <p:spPr>
          <a:xfrm>
            <a:off x="609600" y="628245"/>
            <a:ext cx="10972800" cy="4820832"/>
          </a:xfrm>
        </p:spPr>
        <p:txBody>
          <a:bodyPr anchor="ctr"/>
          <a:lstStyle/>
          <a:p>
            <a:pPr algn="ctr">
              <a:lnSpc>
                <a:spcPct val="200000"/>
              </a:lnSpc>
            </a:pPr>
            <a:r>
              <a:rPr lang="en-US" dirty="0"/>
              <a:t>6 Basic Guidelines</a:t>
            </a:r>
            <a:br>
              <a:rPr lang="en-US" dirty="0"/>
            </a:br>
            <a:r>
              <a:rPr lang="en-US" sz="4800" b="0" dirty="0"/>
              <a:t>Creating a culture of dignity and respect</a:t>
            </a:r>
            <a:endParaRPr lang="en-US" b="0" dirty="0"/>
          </a:p>
        </p:txBody>
      </p:sp>
    </p:spTree>
    <p:extLst>
      <p:ext uri="{BB962C8B-B14F-4D97-AF65-F5344CB8AC3E}">
        <p14:creationId xmlns:p14="http://schemas.microsoft.com/office/powerpoint/2010/main" val="3671407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6741C-2DAE-4EE0-8462-EF3BCFB94B71}"/>
              </a:ext>
            </a:extLst>
          </p:cNvPr>
          <p:cNvSpPr>
            <a:spLocks noGrp="1"/>
          </p:cNvSpPr>
          <p:nvPr>
            <p:ph type="title"/>
          </p:nvPr>
        </p:nvSpPr>
        <p:spPr/>
        <p:txBody>
          <a:bodyPr/>
          <a:lstStyle/>
          <a:p>
            <a:pPr algn="ctr"/>
            <a:r>
              <a:rPr lang="en-US" dirty="0"/>
              <a:t>1- Use “People First” Language</a:t>
            </a:r>
          </a:p>
        </p:txBody>
      </p:sp>
      <p:sp>
        <p:nvSpPr>
          <p:cNvPr id="3" name="Content Placeholder 2">
            <a:extLst>
              <a:ext uri="{FF2B5EF4-FFF2-40B4-BE49-F238E27FC236}">
                <a16:creationId xmlns:a16="http://schemas.microsoft.com/office/drawing/2014/main" id="{D3171E44-662C-4FBB-A647-7577D8E0A484}"/>
              </a:ext>
            </a:extLst>
          </p:cNvPr>
          <p:cNvSpPr>
            <a:spLocks noGrp="1"/>
          </p:cNvSpPr>
          <p:nvPr>
            <p:ph idx="1"/>
          </p:nvPr>
        </p:nvSpPr>
        <p:spPr/>
        <p:txBody>
          <a:bodyPr/>
          <a:lstStyle/>
          <a:p>
            <a:pPr>
              <a:spcAft>
                <a:spcPts val="600"/>
              </a:spcAft>
              <a:buClr>
                <a:schemeClr val="tx1"/>
              </a:buClr>
            </a:pPr>
            <a:r>
              <a:rPr lang="en-US" dirty="0"/>
              <a:t>Refer to the person first and disability second.</a:t>
            </a:r>
          </a:p>
          <a:p>
            <a:pPr>
              <a:spcAft>
                <a:spcPts val="600"/>
              </a:spcAft>
              <a:buClr>
                <a:schemeClr val="tx1"/>
              </a:buClr>
            </a:pPr>
            <a:r>
              <a:rPr lang="en-US" dirty="0"/>
              <a:t>Avoid improper or outdated terms.</a:t>
            </a:r>
          </a:p>
          <a:p>
            <a:pPr lvl="1">
              <a:spcAft>
                <a:spcPts val="600"/>
              </a:spcAft>
              <a:buClr>
                <a:schemeClr val="tx1"/>
              </a:buClr>
            </a:pPr>
            <a:r>
              <a:rPr lang="en-US" dirty="0"/>
              <a:t>Not sure what is outdated? Ask</a:t>
            </a:r>
          </a:p>
          <a:p>
            <a:pPr lvl="1">
              <a:spcAft>
                <a:spcPts val="600"/>
              </a:spcAft>
              <a:buClr>
                <a:schemeClr val="tx1"/>
              </a:buClr>
            </a:pPr>
            <a:r>
              <a:rPr lang="en-US" dirty="0" err="1"/>
              <a:t>He/She</a:t>
            </a:r>
            <a:r>
              <a:rPr lang="en-US" dirty="0"/>
              <a:t> has a disability-instead of-he/she is disabled</a:t>
            </a:r>
          </a:p>
          <a:p>
            <a:pPr>
              <a:spcAft>
                <a:spcPts val="600"/>
              </a:spcAft>
              <a:buClr>
                <a:schemeClr val="tx1"/>
              </a:buClr>
            </a:pPr>
            <a:r>
              <a:rPr lang="en-US" dirty="0"/>
              <a:t>Persons with disabilities might use other language to describe themselves.</a:t>
            </a:r>
          </a:p>
          <a:p>
            <a:pPr lvl="1">
              <a:spcAft>
                <a:spcPts val="600"/>
              </a:spcAft>
              <a:buClr>
                <a:schemeClr val="tx1"/>
              </a:buClr>
            </a:pPr>
            <a:r>
              <a:rPr lang="en-US" dirty="0"/>
              <a:t>It is their choice to use whatever language they want/prefer.</a:t>
            </a:r>
          </a:p>
          <a:p>
            <a:pPr lvl="1">
              <a:spcAft>
                <a:spcPts val="600"/>
              </a:spcAft>
              <a:buClr>
                <a:schemeClr val="tx1"/>
              </a:buClr>
            </a:pPr>
            <a:r>
              <a:rPr lang="en-US" dirty="0"/>
              <a:t>You should continue to use People First language</a:t>
            </a:r>
          </a:p>
        </p:txBody>
      </p:sp>
    </p:spTree>
    <p:extLst>
      <p:ext uri="{BB962C8B-B14F-4D97-AF65-F5344CB8AC3E}">
        <p14:creationId xmlns:p14="http://schemas.microsoft.com/office/powerpoint/2010/main" val="770136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940A4-19C2-45EE-A091-9CACF0D11EE3}"/>
              </a:ext>
            </a:extLst>
          </p:cNvPr>
          <p:cNvSpPr>
            <a:spLocks noGrp="1"/>
          </p:cNvSpPr>
          <p:nvPr>
            <p:ph type="title"/>
          </p:nvPr>
        </p:nvSpPr>
        <p:spPr/>
        <p:txBody>
          <a:bodyPr/>
          <a:lstStyle/>
          <a:p>
            <a:pPr algn="ctr"/>
            <a:r>
              <a:rPr lang="en-US" dirty="0"/>
              <a:t>Language &amp; Invisible disability</a:t>
            </a:r>
          </a:p>
        </p:txBody>
      </p:sp>
      <p:sp>
        <p:nvSpPr>
          <p:cNvPr id="3" name="Content Placeholder 2">
            <a:extLst>
              <a:ext uri="{FF2B5EF4-FFF2-40B4-BE49-F238E27FC236}">
                <a16:creationId xmlns:a16="http://schemas.microsoft.com/office/drawing/2014/main" id="{D5929785-260B-491E-BE7A-40D0B810E74E}"/>
              </a:ext>
            </a:extLst>
          </p:cNvPr>
          <p:cNvSpPr>
            <a:spLocks noGrp="1"/>
          </p:cNvSpPr>
          <p:nvPr>
            <p:ph idx="1"/>
          </p:nvPr>
        </p:nvSpPr>
        <p:spPr>
          <a:xfrm>
            <a:off x="609600" y="1261400"/>
            <a:ext cx="11277600" cy="4389437"/>
          </a:xfrm>
        </p:spPr>
        <p:txBody>
          <a:bodyPr/>
          <a:lstStyle/>
          <a:p>
            <a:r>
              <a:rPr lang="en-US" dirty="0"/>
              <a:t>Most people just want to be called by their first name.</a:t>
            </a:r>
          </a:p>
          <a:p>
            <a:r>
              <a:rPr lang="en-US" dirty="0"/>
              <a:t>Ask the person how they prefer to address their ability/identity.</a:t>
            </a:r>
          </a:p>
          <a:p>
            <a:r>
              <a:rPr lang="en-US" dirty="0"/>
              <a:t>JUST ASK!!!</a:t>
            </a:r>
          </a:p>
          <a:p>
            <a:r>
              <a:rPr lang="en-US" dirty="0"/>
              <a:t>Invisible Disabilities</a:t>
            </a:r>
          </a:p>
          <a:p>
            <a:pPr lvl="1"/>
            <a:r>
              <a:rPr lang="en-US" dirty="0"/>
              <a:t>Not immediately apparent. </a:t>
            </a:r>
          </a:p>
          <a:p>
            <a:pPr lvl="1"/>
            <a:r>
              <a:rPr lang="en-US" dirty="0"/>
              <a:t>Intellectual disability</a:t>
            </a:r>
          </a:p>
          <a:p>
            <a:pPr lvl="1"/>
            <a:r>
              <a:rPr lang="en-US" dirty="0"/>
              <a:t>Developmental disability</a:t>
            </a:r>
          </a:p>
        </p:txBody>
      </p:sp>
    </p:spTree>
    <p:extLst>
      <p:ext uri="{BB962C8B-B14F-4D97-AF65-F5344CB8AC3E}">
        <p14:creationId xmlns:p14="http://schemas.microsoft.com/office/powerpoint/2010/main" val="2351552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59A9F2"/>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txDef>
      <a:spPr>
        <a:noFill/>
      </a:spPr>
      <a:bodyPr wrap="square" rtlCol="0">
        <a:spAutoFit/>
      </a:bodyPr>
      <a:lstStyle>
        <a:defPPr algn="l">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StartDate xmlns="43b3e5f4-623e-4170-a64d-bd14c22bb7a1" xsi:nil="true"/>
    <PublishingExpirationDate xmlns="43b3e5f4-623e-4170-a64d-bd14c22bb7a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4B81FD90417048B2659ED2412040E5" ma:contentTypeVersion="21" ma:contentTypeDescription="Create a new document." ma:contentTypeScope="" ma:versionID="d6439fbeb67f1a5677f5de60a189534c">
  <xsd:schema xmlns:xsd="http://www.w3.org/2001/XMLSchema" xmlns:xs="http://www.w3.org/2001/XMLSchema" xmlns:p="http://schemas.microsoft.com/office/2006/metadata/properties" xmlns:ns2="43b3e5f4-623e-4170-a64d-bd14c22bb7a1" xmlns:ns3="25352c07-fdbb-4486-970b-56c51a31e0f1" targetNamespace="http://schemas.microsoft.com/office/2006/metadata/properties" ma:root="true" ma:fieldsID="3c8174ba69be10513c65430c738cd40f" ns2:_="" ns3:_="">
    <xsd:import namespace="43b3e5f4-623e-4170-a64d-bd14c22bb7a1"/>
    <xsd:import namespace="25352c07-fdbb-4486-970b-56c51a31e0f1"/>
    <xsd:element name="properties">
      <xsd:complexType>
        <xsd:sequence>
          <xsd:element name="documentManagement">
            <xsd:complexType>
              <xsd:all>
                <xsd:element ref="ns2:PublishingStartDate" minOccurs="0"/>
                <xsd:element ref="ns2:PublishingExpirationDate" minOccurs="0"/>
                <xsd:element ref="ns2:MediaServiceMetadata" minOccurs="0"/>
                <xsd:element ref="ns2:MediaServiceFastMetadata"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b3e5f4-623e-4170-a64d-bd14c22bb7a1"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format="DateTim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format="DateTime" ma:internalName="PublishingExpirationDate" ma:readOnly="false">
      <xsd:simpleType>
        <xsd:restriction base="dms:Unknow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352c07-fdbb-4486-970b-56c51a31e0f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9BD8-6646-4858-8753-99A61D42A253}">
  <ds:schemaRefs>
    <ds:schemaRef ds:uri="25352c07-fdbb-4486-970b-56c51a31e0f1"/>
    <ds:schemaRef ds:uri="43b3e5f4-623e-4170-a64d-bd14c22bb7a1"/>
    <ds:schemaRef ds:uri="http://purl.org/dc/dcmitype/"/>
    <ds:schemaRef ds:uri="http://schemas.microsoft.com/office/2006/documentManagement/type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C102614F-4BB3-4A6B-B559-F930A6052EA5}">
  <ds:schemaRefs>
    <ds:schemaRef ds:uri="http://schemas.microsoft.com/sharepoint/v3/contenttype/forms"/>
  </ds:schemaRefs>
</ds:datastoreItem>
</file>

<file path=customXml/itemProps3.xml><?xml version="1.0" encoding="utf-8"?>
<ds:datastoreItem xmlns:ds="http://schemas.openxmlformats.org/officeDocument/2006/customXml" ds:itemID="{F3B068D1-48B6-422C-8410-0C85C6CEB1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b3e5f4-623e-4170-a64d-bd14c22bb7a1"/>
    <ds:schemaRef ds:uri="25352c07-fdbb-4486-970b-56c51a31e0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8414</TotalTime>
  <Words>2261</Words>
  <Application>Microsoft Office PowerPoint</Application>
  <PresentationFormat>Widescreen</PresentationFormat>
  <Paragraphs>241</Paragraphs>
  <Slides>33</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Gadugi</vt:lpstr>
      <vt:lpstr>Rockwell</vt:lpstr>
      <vt:lpstr>Times New Roman</vt:lpstr>
      <vt:lpstr>Wingdings</vt:lpstr>
      <vt:lpstr>Wingdings 2</vt:lpstr>
      <vt:lpstr>Flow</vt:lpstr>
      <vt:lpstr>Voters with disabilities:  Election Worker Training</vt:lpstr>
      <vt:lpstr>About Disability Rights Texas</vt:lpstr>
      <vt:lpstr>Services Offered</vt:lpstr>
      <vt:lpstr>Areas of Focus</vt:lpstr>
      <vt:lpstr>Why is this important?</vt:lpstr>
      <vt:lpstr>Goals for today</vt:lpstr>
      <vt:lpstr>6 Basic Guidelines Creating a culture of dignity and respect</vt:lpstr>
      <vt:lpstr>1- Use “People First” Language</vt:lpstr>
      <vt:lpstr>Language &amp; Invisible disability</vt:lpstr>
      <vt:lpstr>2- Speak Directly to Voter</vt:lpstr>
      <vt:lpstr>3- Treat others as you wish to be treated</vt:lpstr>
      <vt:lpstr>4-Treat extension devices as an extension of the voter</vt:lpstr>
      <vt:lpstr>5- Politely ignore service animals</vt:lpstr>
      <vt:lpstr>6-Provide assistance without judgement.</vt:lpstr>
      <vt:lpstr>Remember</vt:lpstr>
      <vt:lpstr>Preparing the Polling Place Accommodating voters with disabilities</vt:lpstr>
      <vt:lpstr>Post signs</vt:lpstr>
      <vt:lpstr>Clear Path</vt:lpstr>
      <vt:lpstr>Check for adequate clearance</vt:lpstr>
      <vt:lpstr>Set-up and be familiar with accessible voting equipment</vt:lpstr>
      <vt:lpstr>Have accessible supplies available</vt:lpstr>
      <vt:lpstr>Remember: Hidden disabilities</vt:lpstr>
      <vt:lpstr>Right To Access Accommodating voters with disabilities</vt:lpstr>
      <vt:lpstr>Right to accessibility</vt:lpstr>
      <vt:lpstr>Voter Rights and Accommodations</vt:lpstr>
      <vt:lpstr>Right to Assistance (1)</vt:lpstr>
      <vt:lpstr>Right to Assistance (2)</vt:lpstr>
      <vt:lpstr>Types of Assistance</vt:lpstr>
      <vt:lpstr>In-person voting laws</vt:lpstr>
      <vt:lpstr>Personal Assistance</vt:lpstr>
      <vt:lpstr>Reasonable Accommodation Request</vt:lpstr>
      <vt:lpstr>Things To Remember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Poll Worker Webinar Training - Working with Voters with Disabilities</dc:title>
  <dc:creator>Monica Snell</dc:creator>
  <cp:lastModifiedBy>Joshua Ryf</cp:lastModifiedBy>
  <cp:revision>77</cp:revision>
  <cp:lastPrinted>2020-01-15T23:37:44Z</cp:lastPrinted>
  <dcterms:created xsi:type="dcterms:W3CDTF">2020-01-10T15:43:58Z</dcterms:created>
  <dcterms:modified xsi:type="dcterms:W3CDTF">2026-05-19T17:53:13Z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0x010100834B81FD90417048B2659ED2412040E5</vt:lpwstr>
  </property>
</Properties>
</file>